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gif" ContentType="image/gif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906000" cy="6858000" type="A4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709">
          <p15:clr>
            <a:srgbClr val="000000"/>
          </p15:clr>
        </p15:guide>
        <p15:guide id="2" orient="horz" pos="3929">
          <p15:clr>
            <a:srgbClr val="000000"/>
          </p15:clr>
        </p15:guide>
        <p15:guide id="3" pos="353">
          <p15:clr>
            <a:srgbClr val="000000"/>
          </p15:clr>
        </p15:guide>
        <p15:guide id="4" pos="5887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3127">
          <p15:clr>
            <a:srgbClr val="000000"/>
          </p15:clr>
        </p15:guide>
        <p15:guide id="2" pos="2141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-1243" y="-77"/>
      </p:cViewPr>
      <p:guideLst>
        <p:guide orient="horz" pos="709"/>
        <p:guide orient="horz" pos="3929"/>
        <p:guide pos="353"/>
        <p:guide pos="5887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27"/>
        <p:guide pos="2141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0443" y="0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1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p10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0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11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1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p12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2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13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When do we need to replace an equipment?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Technical obsolescence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High maintenance costs (repair/overhaul), especially compared against cost of replacement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Possibility of energy savings (operation cost)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Increase in Production capacity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Flexibility for different product types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Regulatory requirements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Avoid:  ‚Equipment works, but it is old‘ or ‚We need to stay updated with state of the art equipment‘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But, what does this actually mean?</a:t>
            </a:r>
            <a:endParaRPr/>
          </a:p>
          <a:p>
            <a:pPr marL="45720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do not want to replace the equipment too late, since the repairs would be more costly, besides lost production/efficiency</a:t>
            </a:r>
            <a:endParaRPr/>
          </a:p>
          <a:p>
            <a:pPr marL="45720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 early replacement means more cost, since we are ‘throwing away’ part of the equipment life</a:t>
            </a:r>
            <a:endParaRPr/>
          </a:p>
          <a:p>
            <a:pPr marL="45720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CAPEX constraints play a major role in prioritizing and looking for other alternatives (contingency plans)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Where do we start?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KPI/data analysis</a:t>
            </a:r>
            <a:endParaRPr/>
          </a:p>
          <a:p>
            <a:pPr marL="45720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Equipment with the highest maintenance cost</a:t>
            </a:r>
            <a:endParaRPr/>
          </a:p>
          <a:p>
            <a:pPr marL="45720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Equipment with the highest number of Notifications/Work Orders (Equipment history)</a:t>
            </a:r>
            <a:endParaRPr/>
          </a:p>
          <a:p>
            <a:pPr marL="45720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Contributor to low Net Availability/Low MTBF</a:t>
            </a:r>
            <a:endParaRPr/>
          </a:p>
          <a:p>
            <a:pPr marL="45720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Increasing MTTR</a:t>
            </a:r>
            <a:endParaRPr/>
          </a:p>
          <a:p>
            <a:pPr marL="45720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Increased power consumption</a:t>
            </a:r>
            <a:endParaRPr/>
          </a:p>
          <a:p>
            <a:pPr marL="45720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Non compliance with legal regulations (safety, environment)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Do not forget to take into account the repair costs vs the replacement cost</a:t>
            </a:r>
            <a:endParaRPr/>
          </a:p>
          <a:p>
            <a:pPr marL="45720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Acceptable level has to be defined by Group Company (part of Risk Matrix, e.g. 60% of value of asset)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The Pareto analysis is crucial to detect the ‚troublesome equipment‘ that might need a replacement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This is however, rather reactive part of the analysis (need to wait until the symptoms are there)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3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p14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4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" name="Google Shape;294;p15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5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16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6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p17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7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p18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8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p19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9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2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9" name="Google Shape;379;p20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20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9" name="Google Shape;409;p21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1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p22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2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p23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3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2" name="Google Shape;432;p24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4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7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8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" name="Google Shape;459;p29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9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0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7" name="Google Shape;467;p30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4" name="Google Shape;474;p31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31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3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4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4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5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5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  <p:sp>
        <p:nvSpPr>
          <p:cNvPr id="191" name="Google Shape;1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2" name="Google Shape;192;p6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7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Based on production planning is developed the working program per departments, per plant equipment considering: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Year start stocks for raw materials, additives, clinker, cement stocks, fuels, AFR and MIC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Required quantities of raw materials, additives, fuels, AFR and MIC to be handled during all year, with deliveries schedule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Foreseen pick times sales and production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Foreseen production capacity - increase or decrease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Foreseen process changes 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Foreseen changes of raw materials,  correctives, additives and mineral components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Possible changes of the equipment behavior due to the fuel mix change (thermal load, wearing rate, corrosion) must be  counted as budget input information</a:t>
            </a:r>
            <a:endParaRPr/>
          </a:p>
          <a:p>
            <a:pPr marL="290513" lvl="1" indent="-290513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"/>
              <a:buChar char="•"/>
            </a:pPr>
            <a:r>
              <a:rPr lang="en-US" sz="1100"/>
              <a:t>Constrains which can bring limitations and minimum requirements for working schedule for plant equipment must be considered for production planning.</a:t>
            </a:r>
            <a:br>
              <a:rPr lang="en-US" sz="1100"/>
            </a:br>
            <a:r>
              <a:rPr lang="en-US" sz="1100"/>
              <a:t>As examples but not limited to, we have:</a:t>
            </a:r>
            <a:endParaRPr/>
          </a:p>
          <a:p>
            <a:pPr marL="628650" lvl="1" indent="-17145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Power supply contract conditions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Emissions limits and monitoring requirements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CO2 allowances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Environment constrains, other than gas emissions</a:t>
            </a:r>
            <a:endParaRPr/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08" name="Google Shape;208;p7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8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8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9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9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Diapositive de titr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/>
          <p:nvPr/>
        </p:nvSpPr>
        <p:spPr>
          <a:xfrm>
            <a:off x="0" y="0"/>
            <a:ext cx="9906000" cy="342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5250" tIns="47625" rIns="95250" bIns="47625" anchor="ctr" anchorCtr="0">
            <a:noAutofit/>
          </a:bodyPr>
          <a:lstStyle/>
          <a:p>
            <a:pPr marL="190500" marR="0" lvl="0" indent="-76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452439" y="3700078"/>
            <a:ext cx="89298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452438" y="4879208"/>
            <a:ext cx="6696900" cy="15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9B959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B959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9B959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9B959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9B9592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9B959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9B9592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9B959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9B9592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9B959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9B9592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9B95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>
            <a:spLocks noGrp="1"/>
          </p:cNvSpPr>
          <p:nvPr>
            <p:ph type="pic" idx="2"/>
          </p:nvPr>
        </p:nvSpPr>
        <p:spPr>
          <a:xfrm>
            <a:off x="0" y="0"/>
            <a:ext cx="9906000" cy="3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5626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1" name="Google Shape;21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34300" y="5344191"/>
            <a:ext cx="1590377" cy="1068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2 Contents">
  <p:cSld name="Title and 2 Conten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523875" y="235039"/>
            <a:ext cx="88581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523875" y="1448780"/>
            <a:ext cx="4320600" cy="47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19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19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19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19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sldNum" idx="12"/>
          </p:nvPr>
        </p:nvSpPr>
        <p:spPr>
          <a:xfrm>
            <a:off x="8949444" y="6417463"/>
            <a:ext cx="4320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body" idx="2"/>
          </p:nvPr>
        </p:nvSpPr>
        <p:spPr>
          <a:xfrm>
            <a:off x="5060950" y="1448780"/>
            <a:ext cx="4321200" cy="47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19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19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19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19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and Picture">
  <p:cSld name="Title, Content and Pictur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523875" y="235039"/>
            <a:ext cx="88581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body" idx="1"/>
          </p:nvPr>
        </p:nvSpPr>
        <p:spPr>
          <a:xfrm>
            <a:off x="523875" y="1448780"/>
            <a:ext cx="4320600" cy="47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19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19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19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19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sldNum" idx="12"/>
          </p:nvPr>
        </p:nvSpPr>
        <p:spPr>
          <a:xfrm>
            <a:off x="8949444" y="6417463"/>
            <a:ext cx="4320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67" name="Google Shape;67;p12"/>
          <p:cNvSpPr>
            <a:spLocks noGrp="1"/>
          </p:cNvSpPr>
          <p:nvPr>
            <p:ph type="pic" idx="2"/>
          </p:nvPr>
        </p:nvSpPr>
        <p:spPr>
          <a:xfrm>
            <a:off x="5060950" y="1448780"/>
            <a:ext cx="4321200" cy="473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s and Picture">
  <p:cSld name="Title, 2 Contents and Pictur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523875" y="235039"/>
            <a:ext cx="88581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>
            <a:off x="524509" y="1448780"/>
            <a:ext cx="4320600" cy="47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19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19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19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19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949444" y="6417463"/>
            <a:ext cx="4320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2"/>
          </p:nvPr>
        </p:nvSpPr>
        <p:spPr>
          <a:xfrm>
            <a:off x="5060950" y="4077072"/>
            <a:ext cx="4321200" cy="21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19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19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19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19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>
            <a:spLocks noGrp="1"/>
          </p:cNvSpPr>
          <p:nvPr>
            <p:ph type="pic" idx="3"/>
          </p:nvPr>
        </p:nvSpPr>
        <p:spPr>
          <a:xfrm>
            <a:off x="5060950" y="1448780"/>
            <a:ext cx="4321200" cy="2376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">
  <p:cSld name="Big Pictur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523875" y="235039"/>
            <a:ext cx="88581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ldNum" idx="12"/>
          </p:nvPr>
        </p:nvSpPr>
        <p:spPr>
          <a:xfrm>
            <a:off x="8949444" y="6417463"/>
            <a:ext cx="4320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77" name="Google Shape;77;p14"/>
          <p:cNvSpPr>
            <a:spLocks noGrp="1"/>
          </p:cNvSpPr>
          <p:nvPr>
            <p:ph type="pic" idx="2"/>
          </p:nvPr>
        </p:nvSpPr>
        <p:spPr>
          <a:xfrm>
            <a:off x="523875" y="1268413"/>
            <a:ext cx="8858100" cy="491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re seul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523875" y="235039"/>
            <a:ext cx="88581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ldNum" idx="12"/>
          </p:nvPr>
        </p:nvSpPr>
        <p:spPr>
          <a:xfrm>
            <a:off x="8949444" y="6417463"/>
            <a:ext cx="4320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523875" y="235039"/>
            <a:ext cx="88581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ftr" idx="11"/>
          </p:nvPr>
        </p:nvSpPr>
        <p:spPr>
          <a:xfrm>
            <a:off x="1892660" y="6417332"/>
            <a:ext cx="31683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ldNum" idx="12"/>
          </p:nvPr>
        </p:nvSpPr>
        <p:spPr>
          <a:xfrm>
            <a:off x="8949444" y="6417463"/>
            <a:ext cx="4320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ftr" idx="11"/>
          </p:nvPr>
        </p:nvSpPr>
        <p:spPr>
          <a:xfrm>
            <a:off x="1892660" y="6417332"/>
            <a:ext cx="31683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47625" rIns="95250" bIns="476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8949444" y="6417463"/>
            <a:ext cx="4320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88" name="Google Shape;88;p17"/>
          <p:cNvSpPr/>
          <p:nvPr/>
        </p:nvSpPr>
        <p:spPr>
          <a:xfrm>
            <a:off x="452500" y="1088740"/>
            <a:ext cx="8996400" cy="13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5250" tIns="47625" rIns="95250" bIns="47625" anchor="ctr" anchorCtr="0">
            <a:noAutofit/>
          </a:bodyPr>
          <a:lstStyle/>
          <a:p>
            <a:pPr marL="190500" marR="0" lvl="0" indent="-76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 Slide 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ctrTitle"/>
          </p:nvPr>
        </p:nvSpPr>
        <p:spPr>
          <a:xfrm>
            <a:off x="452439" y="3700078"/>
            <a:ext cx="89298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950" tIns="95950" rIns="95950" bIns="95950" anchor="t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ubTitle" idx="1"/>
          </p:nvPr>
        </p:nvSpPr>
        <p:spPr>
          <a:xfrm>
            <a:off x="452438" y="4879207"/>
            <a:ext cx="6696900" cy="15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950" tIns="95950" rIns="95950" bIns="959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ADA9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ADA9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ADA9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ADA9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">
  <p:cSld name="TITLE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ctrTitle"/>
          </p:nvPr>
        </p:nvSpPr>
        <p:spPr>
          <a:xfrm>
            <a:off x="337684" y="992767"/>
            <a:ext cx="9230700" cy="273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ubTitle" idx="1"/>
          </p:nvPr>
        </p:nvSpPr>
        <p:spPr>
          <a:xfrm>
            <a:off x="337675" y="3778833"/>
            <a:ext cx="9230700" cy="105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3300"/>
              <a:buNone/>
              <a:defRPr sz="3300"/>
            </a:lvl1pPr>
            <a:lvl2pPr lvl="1" algn="ctr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ldNum" idx="12"/>
          </p:nvPr>
        </p:nvSpPr>
        <p:spPr>
          <a:xfrm>
            <a:off x="9178496" y="6217622"/>
            <a:ext cx="594300" cy="524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with Image">
  <p:cSld name="Title with Image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/>
          <p:nvPr/>
        </p:nvSpPr>
        <p:spPr>
          <a:xfrm>
            <a:off x="0" y="1713600"/>
            <a:ext cx="9906000" cy="1141200"/>
          </a:xfrm>
          <a:prstGeom prst="rect">
            <a:avLst/>
          </a:prstGeom>
          <a:solidFill>
            <a:srgbClr val="FF11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0"/>
          <p:cNvSpPr txBox="1">
            <a:spLocks noGrp="1"/>
          </p:cNvSpPr>
          <p:nvPr>
            <p:ph type="ctrTitle"/>
          </p:nvPr>
        </p:nvSpPr>
        <p:spPr>
          <a:xfrm>
            <a:off x="1423988" y="1713600"/>
            <a:ext cx="79215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  <a:defRPr sz="3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ubTitle" idx="1"/>
          </p:nvPr>
        </p:nvSpPr>
        <p:spPr>
          <a:xfrm>
            <a:off x="1423988" y="2420888"/>
            <a:ext cx="7921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spcBef>
                <a:spcPts val="24"/>
              </a:spcBef>
              <a:spcAft>
                <a:spcPts val="0"/>
              </a:spcAft>
              <a:buSzPts val="132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48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48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0"/>
          <p:cNvSpPr txBox="1"/>
          <p:nvPr/>
        </p:nvSpPr>
        <p:spPr>
          <a:xfrm>
            <a:off x="3488903" y="1103144"/>
            <a:ext cx="5856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FF1100"/>
                </a:solidFill>
                <a:latin typeface="Arial"/>
                <a:ea typeface="Arial"/>
                <a:cs typeface="Arial"/>
                <a:sym typeface="Arial"/>
              </a:rPr>
              <a:t>Strength. Performance. Passion.</a:t>
            </a:r>
            <a:endParaRPr sz="1400" b="0" i="0" u="none" strike="noStrike" cap="none">
              <a:solidFill>
                <a:srgbClr val="FF11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0"/>
          <p:cNvSpPr txBox="1">
            <a:spLocks noGrp="1"/>
          </p:cNvSpPr>
          <p:nvPr>
            <p:ph type="ftr" idx="11"/>
          </p:nvPr>
        </p:nvSpPr>
        <p:spPr>
          <a:xfrm>
            <a:off x="1423988" y="6632325"/>
            <a:ext cx="35289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/>
          <p:nvPr/>
        </p:nvSpPr>
        <p:spPr>
          <a:xfrm>
            <a:off x="7313390" y="6633792"/>
            <a:ext cx="17442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2014 Holcim Techology Ltd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0"/>
          <p:cNvSpPr txBox="1"/>
          <p:nvPr/>
        </p:nvSpPr>
        <p:spPr>
          <a:xfrm>
            <a:off x="4953600" y="6581616"/>
            <a:ext cx="1943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0"/>
          <p:cNvSpPr>
            <a:spLocks noGrp="1"/>
          </p:cNvSpPr>
          <p:nvPr>
            <p:ph type="pic" idx="2"/>
          </p:nvPr>
        </p:nvSpPr>
        <p:spPr>
          <a:xfrm>
            <a:off x="0" y="2854800"/>
            <a:ext cx="9906000" cy="4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00" rIns="0" bIns="0" anchor="t" anchorCtr="0">
            <a:noAutofit/>
          </a:bodyPr>
          <a:lstStyle>
            <a:lvl1pPr marR="0" lvl="0" algn="ctr" rtl="0">
              <a:spcBef>
                <a:spcPts val="576"/>
              </a:spcBef>
              <a:spcAft>
                <a:spcPts val="0"/>
              </a:spcAft>
              <a:buClr>
                <a:srgbClr val="FF11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24"/>
              </a:spcBef>
              <a:spcAft>
                <a:spcPts val="0"/>
              </a:spcAft>
              <a:buClr>
                <a:srgbClr val="FF1100"/>
              </a:buClr>
              <a:buSzPts val="1320"/>
              <a:buFont typeface="Noto Sans Symbols"/>
              <a:buChar char="▶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rgbClr val="FF1100"/>
              </a:buClr>
              <a:buSzPts val="1200"/>
              <a:buFont typeface="Noto Sans Symbols"/>
              <a:buChar char="−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80"/>
              </a:spcBef>
              <a:spcAft>
                <a:spcPts val="0"/>
              </a:spcAft>
              <a:buClr>
                <a:srgbClr val="FF1100"/>
              </a:buClr>
              <a:buSzPts val="1200"/>
              <a:buFont typeface="Noto Sans Symbols"/>
              <a:buChar char="−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80"/>
              </a:spcBef>
              <a:spcAft>
                <a:spcPts val="0"/>
              </a:spcAft>
              <a:buClr>
                <a:srgbClr val="FF1100"/>
              </a:buClr>
              <a:buSzPts val="1200"/>
              <a:buFont typeface="Noto Sans Symbols"/>
              <a:buChar char="−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9447" y="361228"/>
            <a:ext cx="2067942" cy="89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re et contenu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523875" y="235039"/>
            <a:ext cx="88581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523875" y="1448780"/>
            <a:ext cx="8858100" cy="47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19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19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19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19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949444" y="6417463"/>
            <a:ext cx="4320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sldNum" idx="12"/>
          </p:nvPr>
        </p:nvSpPr>
        <p:spPr>
          <a:xfrm>
            <a:off x="9129464" y="6597352"/>
            <a:ext cx="21600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ftr" idx="11"/>
          </p:nvPr>
        </p:nvSpPr>
        <p:spPr>
          <a:xfrm>
            <a:off x="1423988" y="6632325"/>
            <a:ext cx="35289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xfrm>
            <a:off x="560388" y="1124743"/>
            <a:ext cx="8785200" cy="51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spcBef>
                <a:spcPts val="576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297180" algn="l" rtl="0">
              <a:spcBef>
                <a:spcPts val="24"/>
              </a:spcBef>
              <a:spcAft>
                <a:spcPts val="0"/>
              </a:spcAft>
              <a:buSzPts val="1080"/>
              <a:buChar char="•"/>
              <a:defRPr/>
            </a:lvl2pPr>
            <a:lvl3pPr marL="1371600" lvl="2" indent="-297180" algn="l" rtl="0">
              <a:spcBef>
                <a:spcPts val="480"/>
              </a:spcBef>
              <a:spcAft>
                <a:spcPts val="0"/>
              </a:spcAft>
              <a:buSzPts val="1080"/>
              <a:buChar char="•"/>
              <a:defRPr/>
            </a:lvl3pPr>
            <a:lvl4pPr marL="1828800" lvl="3" indent="-297180" algn="l" rtl="0">
              <a:spcBef>
                <a:spcPts val="480"/>
              </a:spcBef>
              <a:spcAft>
                <a:spcPts val="0"/>
              </a:spcAft>
              <a:buSzPts val="1080"/>
              <a:buChar char="•"/>
              <a:defRPr/>
            </a:lvl4pPr>
            <a:lvl5pPr marL="2286000" lvl="4" indent="-297179" algn="l" rtl="0">
              <a:spcBef>
                <a:spcPts val="480"/>
              </a:spcBef>
              <a:spcAft>
                <a:spcPts val="0"/>
              </a:spcAft>
              <a:buSzPts val="1080"/>
              <a:buChar char="•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560387" y="116632"/>
            <a:ext cx="87738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9129464" y="6597352"/>
            <a:ext cx="21600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ftr" idx="11"/>
          </p:nvPr>
        </p:nvSpPr>
        <p:spPr>
          <a:xfrm>
            <a:off x="1423988" y="6632325"/>
            <a:ext cx="35289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1"/>
          </p:nvPr>
        </p:nvSpPr>
        <p:spPr>
          <a:xfrm>
            <a:off x="5097016" y="1124744"/>
            <a:ext cx="4248600" cy="51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spcBef>
                <a:spcPts val="576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297180" algn="l" rtl="0">
              <a:spcBef>
                <a:spcPts val="24"/>
              </a:spcBef>
              <a:spcAft>
                <a:spcPts val="0"/>
              </a:spcAft>
              <a:buSzPts val="1080"/>
              <a:buChar char="•"/>
              <a:defRPr/>
            </a:lvl2pPr>
            <a:lvl3pPr marL="1371600" lvl="2" indent="-297180" algn="l" rtl="0">
              <a:spcBef>
                <a:spcPts val="480"/>
              </a:spcBef>
              <a:spcAft>
                <a:spcPts val="0"/>
              </a:spcAft>
              <a:buSzPts val="1080"/>
              <a:buChar char="•"/>
              <a:defRPr/>
            </a:lvl3pPr>
            <a:lvl4pPr marL="1828800" lvl="3" indent="-297180" algn="l" rtl="0">
              <a:spcBef>
                <a:spcPts val="480"/>
              </a:spcBef>
              <a:spcAft>
                <a:spcPts val="0"/>
              </a:spcAft>
              <a:buSzPts val="1080"/>
              <a:buChar char="•"/>
              <a:defRPr/>
            </a:lvl4pPr>
            <a:lvl5pPr marL="2286000" lvl="4" indent="-297179" algn="l" rtl="0">
              <a:spcBef>
                <a:spcPts val="480"/>
              </a:spcBef>
              <a:spcAft>
                <a:spcPts val="0"/>
              </a:spcAft>
              <a:buSzPts val="1080"/>
              <a:buChar char="•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body" idx="2"/>
          </p:nvPr>
        </p:nvSpPr>
        <p:spPr>
          <a:xfrm>
            <a:off x="560387" y="1124744"/>
            <a:ext cx="4248000" cy="51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spcBef>
                <a:spcPts val="576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297180" algn="l" rtl="0">
              <a:spcBef>
                <a:spcPts val="24"/>
              </a:spcBef>
              <a:spcAft>
                <a:spcPts val="0"/>
              </a:spcAft>
              <a:buSzPts val="1080"/>
              <a:buChar char="•"/>
              <a:defRPr/>
            </a:lvl2pPr>
            <a:lvl3pPr marL="1371600" lvl="2" indent="-297180" algn="l" rtl="0">
              <a:spcBef>
                <a:spcPts val="480"/>
              </a:spcBef>
              <a:spcAft>
                <a:spcPts val="0"/>
              </a:spcAft>
              <a:buSzPts val="1080"/>
              <a:buChar char="•"/>
              <a:defRPr/>
            </a:lvl3pPr>
            <a:lvl4pPr marL="1828800" lvl="3" indent="-297180" algn="l" rtl="0">
              <a:spcBef>
                <a:spcPts val="480"/>
              </a:spcBef>
              <a:spcAft>
                <a:spcPts val="0"/>
              </a:spcAft>
              <a:buSzPts val="1080"/>
              <a:buChar char="•"/>
              <a:defRPr/>
            </a:lvl4pPr>
            <a:lvl5pPr marL="2286000" lvl="4" indent="-297179" algn="l" rtl="0">
              <a:spcBef>
                <a:spcPts val="480"/>
              </a:spcBef>
              <a:spcAft>
                <a:spcPts val="0"/>
              </a:spcAft>
              <a:buSzPts val="1080"/>
              <a:buChar char="•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560387" y="116632"/>
            <a:ext cx="87738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 1" type="obj">
  <p:cSld name="OBJEC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>
            <a:spLocks noGrp="1"/>
          </p:cNvSpPr>
          <p:nvPr>
            <p:ph type="title"/>
          </p:nvPr>
        </p:nvSpPr>
        <p:spPr>
          <a:xfrm>
            <a:off x="560387" y="116632"/>
            <a:ext cx="87738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body" idx="1"/>
          </p:nvPr>
        </p:nvSpPr>
        <p:spPr>
          <a:xfrm>
            <a:off x="560387" y="1124744"/>
            <a:ext cx="8785200" cy="51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spcBef>
                <a:spcPts val="576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297180" algn="l" rtl="0">
              <a:spcBef>
                <a:spcPts val="24"/>
              </a:spcBef>
              <a:spcAft>
                <a:spcPts val="0"/>
              </a:spcAft>
              <a:buSzPts val="1080"/>
              <a:buChar char="•"/>
              <a:defRPr/>
            </a:lvl2pPr>
            <a:lvl3pPr marL="1371600" lvl="2" indent="-297180" algn="l" rtl="0">
              <a:spcBef>
                <a:spcPts val="480"/>
              </a:spcBef>
              <a:spcAft>
                <a:spcPts val="0"/>
              </a:spcAft>
              <a:buSzPts val="1080"/>
              <a:buChar char="•"/>
              <a:defRPr/>
            </a:lvl3pPr>
            <a:lvl4pPr marL="1828800" lvl="3" indent="-297180" algn="l" rtl="0">
              <a:spcBef>
                <a:spcPts val="480"/>
              </a:spcBef>
              <a:spcAft>
                <a:spcPts val="0"/>
              </a:spcAft>
              <a:buSzPts val="1080"/>
              <a:buChar char="•"/>
              <a:defRPr/>
            </a:lvl4pPr>
            <a:lvl5pPr marL="2286000" lvl="4" indent="-297179" algn="l" rtl="0">
              <a:spcBef>
                <a:spcPts val="480"/>
              </a:spcBef>
              <a:spcAft>
                <a:spcPts val="0"/>
              </a:spcAft>
              <a:buSzPts val="1080"/>
              <a:buChar char="•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ftr" idx="11"/>
          </p:nvPr>
        </p:nvSpPr>
        <p:spPr>
          <a:xfrm>
            <a:off x="1423988" y="6632325"/>
            <a:ext cx="35289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ntent">
  <p:cSld name="Four Conten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sldNum" idx="12"/>
          </p:nvPr>
        </p:nvSpPr>
        <p:spPr>
          <a:xfrm>
            <a:off x="9129464" y="6597352"/>
            <a:ext cx="21600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title"/>
          </p:nvPr>
        </p:nvSpPr>
        <p:spPr>
          <a:xfrm>
            <a:off x="560387" y="116632"/>
            <a:ext cx="87738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ftr" idx="11"/>
          </p:nvPr>
        </p:nvSpPr>
        <p:spPr>
          <a:xfrm>
            <a:off x="1423988" y="6632325"/>
            <a:ext cx="35289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5097612" y="1124744"/>
            <a:ext cx="4248000" cy="24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spcBef>
                <a:spcPts val="576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297180" algn="l" rtl="0">
              <a:spcBef>
                <a:spcPts val="24"/>
              </a:spcBef>
              <a:spcAft>
                <a:spcPts val="0"/>
              </a:spcAft>
              <a:buSzPts val="1080"/>
              <a:buChar char="•"/>
              <a:defRPr/>
            </a:lvl2pPr>
            <a:lvl3pPr marL="1371600" lvl="2" indent="-297180" algn="l" rtl="0">
              <a:spcBef>
                <a:spcPts val="480"/>
              </a:spcBef>
              <a:spcAft>
                <a:spcPts val="0"/>
              </a:spcAft>
              <a:buSzPts val="1080"/>
              <a:buChar char="•"/>
              <a:defRPr/>
            </a:lvl3pPr>
            <a:lvl4pPr marL="1828800" lvl="3" indent="-297180" algn="l" rtl="0">
              <a:spcBef>
                <a:spcPts val="480"/>
              </a:spcBef>
              <a:spcAft>
                <a:spcPts val="0"/>
              </a:spcAft>
              <a:buSzPts val="1080"/>
              <a:buChar char="•"/>
              <a:defRPr/>
            </a:lvl4pPr>
            <a:lvl5pPr marL="2286000" lvl="4" indent="-297179" algn="l" rtl="0">
              <a:spcBef>
                <a:spcPts val="480"/>
              </a:spcBef>
              <a:spcAft>
                <a:spcPts val="0"/>
              </a:spcAft>
              <a:buSzPts val="1080"/>
              <a:buChar char="•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body" idx="2"/>
          </p:nvPr>
        </p:nvSpPr>
        <p:spPr>
          <a:xfrm>
            <a:off x="560387" y="1124744"/>
            <a:ext cx="4248000" cy="24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spcBef>
                <a:spcPts val="576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297180" algn="l" rtl="0">
              <a:spcBef>
                <a:spcPts val="24"/>
              </a:spcBef>
              <a:spcAft>
                <a:spcPts val="0"/>
              </a:spcAft>
              <a:buSzPts val="1080"/>
              <a:buChar char="•"/>
              <a:defRPr/>
            </a:lvl2pPr>
            <a:lvl3pPr marL="1371600" lvl="2" indent="-297180" algn="l" rtl="0">
              <a:spcBef>
                <a:spcPts val="480"/>
              </a:spcBef>
              <a:spcAft>
                <a:spcPts val="0"/>
              </a:spcAft>
              <a:buSzPts val="1080"/>
              <a:buChar char="•"/>
              <a:defRPr/>
            </a:lvl3pPr>
            <a:lvl4pPr marL="1828800" lvl="3" indent="-297180" algn="l" rtl="0">
              <a:spcBef>
                <a:spcPts val="480"/>
              </a:spcBef>
              <a:spcAft>
                <a:spcPts val="0"/>
              </a:spcAft>
              <a:buSzPts val="1080"/>
              <a:buChar char="•"/>
              <a:defRPr/>
            </a:lvl4pPr>
            <a:lvl5pPr marL="2286000" lvl="4" indent="-297179" algn="l" rtl="0">
              <a:spcBef>
                <a:spcPts val="480"/>
              </a:spcBef>
              <a:spcAft>
                <a:spcPts val="0"/>
              </a:spcAft>
              <a:buSzPts val="1080"/>
              <a:buChar char="•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body" idx="3"/>
          </p:nvPr>
        </p:nvSpPr>
        <p:spPr>
          <a:xfrm>
            <a:off x="560387" y="3826800"/>
            <a:ext cx="4248000" cy="24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spcBef>
                <a:spcPts val="576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297180" algn="l" rtl="0">
              <a:spcBef>
                <a:spcPts val="24"/>
              </a:spcBef>
              <a:spcAft>
                <a:spcPts val="0"/>
              </a:spcAft>
              <a:buSzPts val="1080"/>
              <a:buChar char="•"/>
              <a:defRPr/>
            </a:lvl2pPr>
            <a:lvl3pPr marL="1371600" lvl="2" indent="-297180" algn="l" rtl="0">
              <a:spcBef>
                <a:spcPts val="480"/>
              </a:spcBef>
              <a:spcAft>
                <a:spcPts val="0"/>
              </a:spcAft>
              <a:buSzPts val="1080"/>
              <a:buChar char="•"/>
              <a:defRPr/>
            </a:lvl3pPr>
            <a:lvl4pPr marL="1828800" lvl="3" indent="-297180" algn="l" rtl="0">
              <a:spcBef>
                <a:spcPts val="480"/>
              </a:spcBef>
              <a:spcAft>
                <a:spcPts val="0"/>
              </a:spcAft>
              <a:buSzPts val="1080"/>
              <a:buChar char="•"/>
              <a:defRPr/>
            </a:lvl4pPr>
            <a:lvl5pPr marL="2286000" lvl="4" indent="-297179" algn="l" rtl="0">
              <a:spcBef>
                <a:spcPts val="480"/>
              </a:spcBef>
              <a:spcAft>
                <a:spcPts val="0"/>
              </a:spcAft>
              <a:buSzPts val="1080"/>
              <a:buChar char="•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body" idx="4"/>
          </p:nvPr>
        </p:nvSpPr>
        <p:spPr>
          <a:xfrm>
            <a:off x="5097612" y="3826800"/>
            <a:ext cx="4248000" cy="24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 rtl="0">
              <a:spcBef>
                <a:spcPts val="576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297180" algn="l" rtl="0">
              <a:spcBef>
                <a:spcPts val="24"/>
              </a:spcBef>
              <a:spcAft>
                <a:spcPts val="0"/>
              </a:spcAft>
              <a:buSzPts val="1080"/>
              <a:buChar char="•"/>
              <a:defRPr/>
            </a:lvl2pPr>
            <a:lvl3pPr marL="1371600" lvl="2" indent="-297180" algn="l" rtl="0">
              <a:spcBef>
                <a:spcPts val="480"/>
              </a:spcBef>
              <a:spcAft>
                <a:spcPts val="0"/>
              </a:spcAft>
              <a:buSzPts val="1080"/>
              <a:buChar char="•"/>
              <a:defRPr/>
            </a:lvl3pPr>
            <a:lvl4pPr marL="1828800" lvl="3" indent="-297180" algn="l" rtl="0">
              <a:spcBef>
                <a:spcPts val="480"/>
              </a:spcBef>
              <a:spcAft>
                <a:spcPts val="0"/>
              </a:spcAft>
              <a:buSzPts val="1080"/>
              <a:buChar char="•"/>
              <a:defRPr/>
            </a:lvl4pPr>
            <a:lvl5pPr marL="2286000" lvl="4" indent="-297179" algn="l" rtl="0">
              <a:spcBef>
                <a:spcPts val="480"/>
              </a:spcBef>
              <a:spcAft>
                <a:spcPts val="0"/>
              </a:spcAft>
              <a:buSzPts val="1080"/>
              <a:buChar char="•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523874" y="188641"/>
            <a:ext cx="8858100" cy="8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950" tIns="95950" rIns="95950" bIns="95950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949444" y="6491815"/>
            <a:ext cx="4320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1"/>
          </p:nvPr>
        </p:nvSpPr>
        <p:spPr>
          <a:xfrm>
            <a:off x="509950" y="1374070"/>
            <a:ext cx="88722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950" tIns="95950" rIns="95950" bIns="959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400" b="1" i="0" u="none" strike="noStrike" cap="none">
                <a:solidFill>
                  <a:srgbClr val="AA1E2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523849" y="1890374"/>
            <a:ext cx="8858100" cy="44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950" tIns="95950" rIns="95950" bIns="95950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1E2D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1E2D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1E2D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1E2D"/>
              </a:buClr>
              <a:buSzPts val="15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1E2D"/>
              </a:buClr>
              <a:buSzPts val="13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■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○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■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523874" y="188641"/>
            <a:ext cx="8858100" cy="8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950" tIns="95950" rIns="95950" bIns="95950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949444" y="6491815"/>
            <a:ext cx="4320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509950" y="1374070"/>
            <a:ext cx="88722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950" tIns="95950" rIns="95950" bIns="959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400" b="1" i="0" u="none" strike="noStrike" cap="none">
                <a:solidFill>
                  <a:srgbClr val="AA1E2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523849" y="1890374"/>
            <a:ext cx="8858100" cy="44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950" tIns="95950" rIns="95950" bIns="95950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1E2D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1E2D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1E2D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1E2D"/>
              </a:buClr>
              <a:buSzPts val="15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1E2D"/>
              </a:buClr>
              <a:buSzPts val="13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■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○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■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523874" y="188641"/>
            <a:ext cx="8858100" cy="8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950" tIns="95950" rIns="95950" bIns="95950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949444" y="6491815"/>
            <a:ext cx="4320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ubTitle" idx="1"/>
          </p:nvPr>
        </p:nvSpPr>
        <p:spPr>
          <a:xfrm>
            <a:off x="509950" y="1374070"/>
            <a:ext cx="88722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950" tIns="95950" rIns="95950" bIns="9595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AA1E2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523849" y="1890374"/>
            <a:ext cx="8858100" cy="44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950" tIns="95950" rIns="95950" bIns="95950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1E2D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1E2D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1E2D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1E2D"/>
              </a:buClr>
              <a:buSzPts val="15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1E2D"/>
              </a:buClr>
              <a:buSzPts val="13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■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○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■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2">
  <p:cSld name="Title and Content 2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523875" y="235039"/>
            <a:ext cx="88581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925" tIns="106925" rIns="106925" bIns="106925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949444" y="6491816"/>
            <a:ext cx="4320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509950" y="1374069"/>
            <a:ext cx="88722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925" tIns="106925" rIns="106925" bIns="1069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sz="2300" b="1" i="0" u="none" strike="noStrike" cap="none">
                <a:solidFill>
                  <a:srgbClr val="AA1E2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2"/>
          </p:nvPr>
        </p:nvSpPr>
        <p:spPr>
          <a:xfrm>
            <a:off x="523850" y="1890375"/>
            <a:ext cx="8858100" cy="44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925" tIns="106925" rIns="106925" bIns="106925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1E2D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1E2D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1E2D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1E2D"/>
              </a:buClr>
              <a:buSzPts val="15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1E2D"/>
              </a:buClr>
              <a:buSzPts val="1300"/>
              <a:buFont typeface="Arial"/>
              <a:buChar char="○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■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○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■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560387" y="116631"/>
            <a:ext cx="87738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95250" rIns="95250" bIns="9525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9129464" y="6597352"/>
            <a:ext cx="216000" cy="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25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1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ftr" idx="11"/>
          </p:nvPr>
        </p:nvSpPr>
        <p:spPr>
          <a:xfrm>
            <a:off x="1423987" y="6632325"/>
            <a:ext cx="3528900" cy="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95250" rIns="95250" bIns="9525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 type="title">
  <p:cSld name="TITL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/>
          <p:nvPr/>
        </p:nvSpPr>
        <p:spPr>
          <a:xfrm>
            <a:off x="0" y="2"/>
            <a:ext cx="9906000" cy="6858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7450" tIns="107450" rIns="107450" bIns="1074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23691" y="1922471"/>
            <a:ext cx="4012757" cy="2448101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En-tête de sec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>
            <a:off x="467544" y="1113322"/>
            <a:ext cx="8949900" cy="8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5250" tIns="47625" rIns="95250" bIns="476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0"/>
          <p:cNvSpPr>
            <a:spLocks noGrp="1"/>
          </p:cNvSpPr>
          <p:nvPr>
            <p:ph type="pic" idx="2"/>
          </p:nvPr>
        </p:nvSpPr>
        <p:spPr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8880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title"/>
          </p:nvPr>
        </p:nvSpPr>
        <p:spPr>
          <a:xfrm>
            <a:off x="560388" y="1943998"/>
            <a:ext cx="8785200" cy="10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8949444" y="6417463"/>
            <a:ext cx="4320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523875" y="235039"/>
            <a:ext cx="88581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523875" y="1448780"/>
            <a:ext cx="8858100" cy="47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19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19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19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19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949444" y="6417463"/>
            <a:ext cx="4320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523875" y="1160748"/>
            <a:ext cx="88581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" name="Google Shape;14;p1"/>
          <p:cNvSpPr/>
          <p:nvPr/>
        </p:nvSpPr>
        <p:spPr>
          <a:xfrm>
            <a:off x="7689299" y="6417475"/>
            <a:ext cx="14109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LafargeHolcim 2018</a:t>
            </a:r>
            <a:endParaRPr sz="800" b="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405567" y="6239693"/>
            <a:ext cx="1071249" cy="35851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jpe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jpeg"/><Relationship Id="rId9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>
            <a:spLocks noGrp="1"/>
          </p:cNvSpPr>
          <p:nvPr>
            <p:ph type="ctrTitle"/>
          </p:nvPr>
        </p:nvSpPr>
        <p:spPr>
          <a:xfrm>
            <a:off x="452439" y="3700078"/>
            <a:ext cx="89298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Arial"/>
              <a:buNone/>
            </a:pPr>
            <a:r>
              <a:rPr lang="en-US"/>
              <a:t>Maintenance Budget and Forecasting</a:t>
            </a:r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subTitle" idx="1"/>
          </p:nvPr>
        </p:nvSpPr>
        <p:spPr>
          <a:xfrm>
            <a:off x="452438" y="4879208"/>
            <a:ext cx="6696900" cy="15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Concept and recommendations</a:t>
            </a:r>
            <a:endParaRPr/>
          </a:p>
        </p:txBody>
      </p:sp>
      <p:pic>
        <p:nvPicPr>
          <p:cNvPr id="136" name="Google Shape;136;p2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906000" cy="342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 txBox="1"/>
          <p:nvPr/>
        </p:nvSpPr>
        <p:spPr>
          <a:xfrm>
            <a:off x="7313390" y="6633793"/>
            <a:ext cx="1744067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2014 Holcim Techology Ltd</a:t>
            </a:r>
            <a:endParaRPr sz="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>
            <a:spLocks noGrp="1"/>
          </p:cNvSpPr>
          <p:nvPr>
            <p:ph type="body" idx="4294967295"/>
          </p:nvPr>
        </p:nvSpPr>
        <p:spPr>
          <a:xfrm>
            <a:off x="560375" y="1202000"/>
            <a:ext cx="4896600" cy="50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70000" lvl="0" indent="-270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Equipment utilization and annual maintenance schedule will influence the preventive maintenance activities</a:t>
            </a:r>
            <a:endParaRPr/>
          </a:p>
          <a:p>
            <a:pPr marL="270000" lvl="0" indent="-270000" algn="l" rtl="0">
              <a:spcBef>
                <a:spcPts val="576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Resources required must be estimated:</a:t>
            </a:r>
            <a:endParaRPr/>
          </a:p>
          <a:p>
            <a:pPr marL="536400" lvl="1" indent="-266400" algn="l" rtl="0">
              <a:spcBef>
                <a:spcPts val="24"/>
              </a:spcBef>
              <a:spcAft>
                <a:spcPts val="0"/>
              </a:spcAft>
              <a:buSzPts val="1320"/>
              <a:buChar char="•"/>
            </a:pPr>
            <a:r>
              <a:rPr lang="en-US"/>
              <a:t>Manpower own and subcontracted</a:t>
            </a:r>
            <a:endParaRPr/>
          </a:p>
          <a:p>
            <a:pPr marL="536400" lvl="1" indent="-266400" algn="l" rtl="0">
              <a:spcBef>
                <a:spcPts val="24"/>
              </a:spcBef>
              <a:spcAft>
                <a:spcPts val="0"/>
              </a:spcAft>
              <a:buSzPts val="1320"/>
              <a:buChar char="•"/>
            </a:pPr>
            <a:r>
              <a:rPr lang="en-US"/>
              <a:t>3</a:t>
            </a:r>
            <a:r>
              <a:rPr lang="en-US" baseline="30000"/>
              <a:t>rd</a:t>
            </a:r>
            <a:r>
              <a:rPr lang="en-US"/>
              <a:t> party services</a:t>
            </a:r>
            <a:endParaRPr/>
          </a:p>
          <a:p>
            <a:pPr marL="536400" lvl="1" indent="-266400" algn="l" rtl="0">
              <a:spcBef>
                <a:spcPts val="24"/>
              </a:spcBef>
              <a:spcAft>
                <a:spcPts val="0"/>
              </a:spcAft>
              <a:buSzPts val="1320"/>
              <a:buChar char="•"/>
            </a:pPr>
            <a:r>
              <a:rPr lang="en-US"/>
              <a:t>Spares and materials</a:t>
            </a:r>
            <a:endParaRPr/>
          </a:p>
          <a:p>
            <a:pPr marL="270000" lvl="0" indent="-117599" algn="l" rtl="0">
              <a:spcBef>
                <a:spcPts val="576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70000" lvl="0" indent="-270000" algn="l" rtl="0">
              <a:spcBef>
                <a:spcPts val="576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Equipment to be commissioned during the budget year must be part of the needs analysis</a:t>
            </a:r>
            <a:endParaRPr/>
          </a:p>
        </p:txBody>
      </p:sp>
      <p:sp>
        <p:nvSpPr>
          <p:cNvPr id="240" name="Google Shape;240;p34"/>
          <p:cNvSpPr txBox="1">
            <a:spLocks noGrp="1"/>
          </p:cNvSpPr>
          <p:nvPr>
            <p:ph type="title"/>
          </p:nvPr>
        </p:nvSpPr>
        <p:spPr>
          <a:xfrm>
            <a:off x="560387" y="116632"/>
            <a:ext cx="8773937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Equipment type, utilization degree planned and criticality will be input to establish preventive maintenance program</a:t>
            </a:r>
            <a:endParaRPr/>
          </a:p>
        </p:txBody>
      </p:sp>
      <p:pic>
        <p:nvPicPr>
          <p:cNvPr id="241" name="Google Shape;241;p3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056025" y="1267875"/>
            <a:ext cx="3245100" cy="188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13240" y="3236194"/>
            <a:ext cx="2187895" cy="292911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4"/>
          <p:cNvSpPr txBox="1"/>
          <p:nvPr/>
        </p:nvSpPr>
        <p:spPr>
          <a:xfrm>
            <a:off x="6314651" y="1267886"/>
            <a:ext cx="249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</a:rPr>
              <a:t>Workload balance</a:t>
            </a:r>
            <a:endParaRPr sz="1200"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2520" y="2204864"/>
            <a:ext cx="8221489" cy="3374924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50" name="Google Shape;250;p35"/>
          <p:cNvSpPr txBox="1">
            <a:spLocks noGrp="1"/>
          </p:cNvSpPr>
          <p:nvPr>
            <p:ph type="title"/>
          </p:nvPr>
        </p:nvSpPr>
        <p:spPr>
          <a:xfrm>
            <a:off x="519200" y="281275"/>
            <a:ext cx="91362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Cost estimations can be done based on already existing data </a:t>
            </a:r>
            <a:endParaRPr/>
          </a:p>
        </p:txBody>
      </p:sp>
      <p:sp>
        <p:nvSpPr>
          <p:cNvPr id="251" name="Google Shape;251;p35"/>
          <p:cNvSpPr txBox="1">
            <a:spLocks noGrp="1"/>
          </p:cNvSpPr>
          <p:nvPr>
            <p:ph type="body" idx="1"/>
          </p:nvPr>
        </p:nvSpPr>
        <p:spPr>
          <a:xfrm>
            <a:off x="560375" y="1218475"/>
            <a:ext cx="8785200" cy="50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70000" lvl="0" indent="-270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Preventive Maintenance cost estimation though exiting maintenance plans in SAP (IP18)</a:t>
            </a:r>
            <a:endParaRPr/>
          </a:p>
          <a:p>
            <a:pPr marL="270000" lvl="0" indent="-117599" algn="l" rtl="0">
              <a:spcBef>
                <a:spcPts val="576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cxnSp>
        <p:nvCxnSpPr>
          <p:cNvPr id="252" name="Google Shape;252;p35"/>
          <p:cNvCxnSpPr/>
          <p:nvPr/>
        </p:nvCxnSpPr>
        <p:spPr>
          <a:xfrm rot="10800000">
            <a:off x="5457056" y="2636913"/>
            <a:ext cx="1341227" cy="144388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3" name="Google Shape;253;p35"/>
          <p:cNvCxnSpPr/>
          <p:nvPr/>
        </p:nvCxnSpPr>
        <p:spPr>
          <a:xfrm flipH="1">
            <a:off x="776535" y="2781301"/>
            <a:ext cx="6021748" cy="4048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4" name="Google Shape;254;p35"/>
          <p:cNvCxnSpPr/>
          <p:nvPr/>
        </p:nvCxnSpPr>
        <p:spPr>
          <a:xfrm flipH="1">
            <a:off x="2688245" y="2781301"/>
            <a:ext cx="4110038" cy="1326355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5" name="Google Shape;255;p35"/>
          <p:cNvSpPr txBox="1"/>
          <p:nvPr/>
        </p:nvSpPr>
        <p:spPr>
          <a:xfrm>
            <a:off x="6969125" y="2349500"/>
            <a:ext cx="2727325" cy="944563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all plans for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your Plant, date range,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select cost estimate </a:t>
            </a:r>
            <a:endParaRPr/>
          </a:p>
        </p:txBody>
      </p:sp>
      <p:pic>
        <p:nvPicPr>
          <p:cNvPr id="256" name="Google Shape;256;p35" descr="ip18_5_resulta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7096" y="4439943"/>
            <a:ext cx="3512840" cy="2020197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808080"/>
            </a:outerShdw>
          </a:effectLst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6"/>
          <p:cNvSpPr txBox="1">
            <a:spLocks noGrp="1"/>
          </p:cNvSpPr>
          <p:nvPr>
            <p:ph type="title"/>
          </p:nvPr>
        </p:nvSpPr>
        <p:spPr>
          <a:xfrm>
            <a:off x="502737" y="333457"/>
            <a:ext cx="87738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Outstanding maintenance activities brings in already a list of activities to be performed </a:t>
            </a:r>
            <a:endParaRPr/>
          </a:p>
        </p:txBody>
      </p:sp>
      <p:grpSp>
        <p:nvGrpSpPr>
          <p:cNvPr id="263" name="Google Shape;263;p36"/>
          <p:cNvGrpSpPr/>
          <p:nvPr/>
        </p:nvGrpSpPr>
        <p:grpSpPr>
          <a:xfrm>
            <a:off x="588873" y="1267810"/>
            <a:ext cx="7569607" cy="4930636"/>
            <a:chOff x="966642" y="1838537"/>
            <a:chExt cx="7514750" cy="4504098"/>
          </a:xfrm>
        </p:grpSpPr>
        <p:pic>
          <p:nvPicPr>
            <p:cNvPr id="264" name="Google Shape;264;p36"/>
            <p:cNvPicPr preferRelativeResize="0"/>
            <p:nvPr/>
          </p:nvPicPr>
          <p:blipFill rotWithShape="1">
            <a:blip r:embed="rId3">
              <a:alphaModFix/>
            </a:blip>
            <a:srcRect l="3345" r="11345" b="7081"/>
            <a:stretch/>
          </p:blipFill>
          <p:spPr>
            <a:xfrm>
              <a:off x="1136576" y="1838537"/>
              <a:ext cx="7344816" cy="44978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36"/>
            <p:cNvPicPr preferRelativeResize="0"/>
            <p:nvPr/>
          </p:nvPicPr>
          <p:blipFill rotWithShape="1">
            <a:blip r:embed="rId3">
              <a:alphaModFix/>
            </a:blip>
            <a:srcRect r="98026" b="7081"/>
            <a:stretch/>
          </p:blipFill>
          <p:spPr>
            <a:xfrm>
              <a:off x="966642" y="1844824"/>
              <a:ext cx="169934" cy="449781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 txBox="1">
            <a:spLocks noGrp="1"/>
          </p:cNvSpPr>
          <p:nvPr>
            <p:ph type="body" idx="4294967295"/>
          </p:nvPr>
        </p:nvSpPr>
        <p:spPr>
          <a:xfrm>
            <a:off x="560375" y="1285812"/>
            <a:ext cx="5112600" cy="49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70000" lvl="0" indent="-2700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Equipment replacement strategy</a:t>
            </a:r>
            <a:endParaRPr sz="2000"/>
          </a:p>
          <a:p>
            <a:pPr marL="536400" lvl="1" indent="-266400" algn="l" rtl="0">
              <a:spcBef>
                <a:spcPts val="24"/>
              </a:spcBef>
              <a:spcAft>
                <a:spcPts val="0"/>
              </a:spcAft>
              <a:buSzPts val="1200"/>
              <a:buChar char="•"/>
            </a:pPr>
            <a:r>
              <a:rPr lang="en-US" sz="2000"/>
              <a:t>Electric motors</a:t>
            </a:r>
            <a:endParaRPr/>
          </a:p>
          <a:p>
            <a:pPr marL="536400" lvl="1" indent="-266400" algn="l" rtl="0">
              <a:spcBef>
                <a:spcPts val="24"/>
              </a:spcBef>
              <a:spcAft>
                <a:spcPts val="0"/>
              </a:spcAft>
              <a:buSzPts val="1200"/>
              <a:buChar char="•"/>
            </a:pPr>
            <a:r>
              <a:rPr lang="en-US" sz="2000"/>
              <a:t>Reducers</a:t>
            </a:r>
            <a:endParaRPr/>
          </a:p>
          <a:p>
            <a:pPr marL="536400" lvl="1" indent="-266400" algn="l" rtl="0">
              <a:spcBef>
                <a:spcPts val="24"/>
              </a:spcBef>
              <a:spcAft>
                <a:spcPts val="0"/>
              </a:spcAft>
              <a:buSzPts val="1200"/>
              <a:buChar char="•"/>
            </a:pPr>
            <a:r>
              <a:rPr lang="en-US" sz="2000"/>
              <a:t>Pumps, etc..</a:t>
            </a:r>
            <a:endParaRPr/>
          </a:p>
          <a:p>
            <a:pPr marL="270000" lvl="0" indent="-270000" algn="l" rtl="0">
              <a:spcBef>
                <a:spcPts val="576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Time based replacement of spares</a:t>
            </a:r>
            <a:endParaRPr/>
          </a:p>
          <a:p>
            <a:pPr marL="536400" lvl="1" indent="-266400" algn="l" rtl="0">
              <a:spcBef>
                <a:spcPts val="24"/>
              </a:spcBef>
              <a:spcAft>
                <a:spcPts val="0"/>
              </a:spcAft>
              <a:buSzPts val="1200"/>
              <a:buChar char="•"/>
            </a:pPr>
            <a:r>
              <a:rPr lang="en-US" sz="2000"/>
              <a:t>Filter bags</a:t>
            </a:r>
            <a:endParaRPr/>
          </a:p>
          <a:p>
            <a:pPr marL="536400" lvl="1" indent="-266400" algn="l" rtl="0">
              <a:spcBef>
                <a:spcPts val="24"/>
              </a:spcBef>
              <a:spcAft>
                <a:spcPts val="0"/>
              </a:spcAft>
              <a:buSzPts val="1200"/>
              <a:buChar char="•"/>
            </a:pPr>
            <a:r>
              <a:rPr lang="en-US" sz="2000"/>
              <a:t>Air slide canvas</a:t>
            </a:r>
            <a:endParaRPr/>
          </a:p>
          <a:p>
            <a:pPr marL="536400" lvl="1" indent="-266400" algn="l" rtl="0">
              <a:spcBef>
                <a:spcPts val="24"/>
              </a:spcBef>
              <a:spcAft>
                <a:spcPts val="0"/>
              </a:spcAft>
              <a:buSzPts val="1200"/>
              <a:buChar char="•"/>
            </a:pPr>
            <a:r>
              <a:rPr lang="en-US" sz="2000"/>
              <a:t>Hydraulic hoses</a:t>
            </a:r>
            <a:endParaRPr/>
          </a:p>
          <a:p>
            <a:pPr marL="536400" lvl="1" indent="-266400" algn="l" rtl="0">
              <a:spcBef>
                <a:spcPts val="24"/>
              </a:spcBef>
              <a:spcAft>
                <a:spcPts val="0"/>
              </a:spcAft>
              <a:buSzPts val="1200"/>
              <a:buChar char="•"/>
            </a:pPr>
            <a:r>
              <a:rPr lang="en-US" sz="2000"/>
              <a:t>Filters</a:t>
            </a:r>
            <a:endParaRPr/>
          </a:p>
          <a:p>
            <a:pPr marL="270000" lvl="0" indent="-270000" algn="l" rtl="0">
              <a:spcBef>
                <a:spcPts val="576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Known equipment issues not yet </a:t>
            </a:r>
            <a:br>
              <a:rPr lang="en-US" sz="2000"/>
            </a:br>
            <a:r>
              <a:rPr lang="en-US" sz="2000"/>
              <a:t>under control / solved</a:t>
            </a:r>
            <a:endParaRPr/>
          </a:p>
        </p:txBody>
      </p:sp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560387" y="297757"/>
            <a:ext cx="87738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We can build our future by using history: </a:t>
            </a:r>
            <a:br>
              <a:rPr lang="en-US"/>
            </a:br>
            <a:r>
              <a:rPr lang="en-US"/>
              <a:t>Which works were necessary?</a:t>
            </a:r>
            <a:endParaRPr/>
          </a:p>
        </p:txBody>
      </p:sp>
      <p:pic>
        <p:nvPicPr>
          <p:cNvPr id="273" name="Google Shape;27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6825" y="1213500"/>
            <a:ext cx="4082776" cy="188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58207" y="4881068"/>
            <a:ext cx="2302696" cy="1728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83501" y="4881068"/>
            <a:ext cx="2302698" cy="1728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88648" y="4881068"/>
            <a:ext cx="1989903" cy="1728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53001" y="3140975"/>
            <a:ext cx="4818125" cy="1601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8"/>
          <p:cNvSpPr txBox="1">
            <a:spLocks noGrp="1"/>
          </p:cNvSpPr>
          <p:nvPr>
            <p:ph type="body" idx="4294967295"/>
          </p:nvPr>
        </p:nvSpPr>
        <p:spPr>
          <a:xfrm>
            <a:off x="560375" y="1273412"/>
            <a:ext cx="4248000" cy="49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70000" lvl="0" indent="-270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Recurrent maintenance materials</a:t>
            </a:r>
            <a:endParaRPr/>
          </a:p>
          <a:p>
            <a:pPr marL="536400" lvl="1" indent="-266400" algn="l" rtl="0">
              <a:spcBef>
                <a:spcPts val="24"/>
              </a:spcBef>
              <a:spcAft>
                <a:spcPts val="0"/>
              </a:spcAft>
              <a:buSzPts val="1320"/>
              <a:buChar char="•"/>
            </a:pPr>
            <a:r>
              <a:rPr lang="en-US"/>
              <a:t>Idlers replacement</a:t>
            </a:r>
            <a:endParaRPr/>
          </a:p>
          <a:p>
            <a:pPr marL="536400" lvl="1" indent="-266400" algn="l" rtl="0">
              <a:spcBef>
                <a:spcPts val="24"/>
              </a:spcBef>
              <a:spcAft>
                <a:spcPts val="0"/>
              </a:spcAft>
              <a:buSzPts val="1320"/>
              <a:buChar char="•"/>
            </a:pPr>
            <a:r>
              <a:rPr lang="en-US"/>
              <a:t>Gaskets &amp; seals</a:t>
            </a:r>
            <a:endParaRPr/>
          </a:p>
          <a:p>
            <a:pPr marL="536400" lvl="1" indent="-266400" algn="l" rtl="0">
              <a:spcBef>
                <a:spcPts val="24"/>
              </a:spcBef>
              <a:spcAft>
                <a:spcPts val="0"/>
              </a:spcAft>
              <a:buSzPts val="1320"/>
              <a:buChar char="•"/>
            </a:pPr>
            <a:r>
              <a:rPr lang="en-US"/>
              <a:t>Gases and welding</a:t>
            </a:r>
            <a:endParaRPr/>
          </a:p>
          <a:p>
            <a:pPr marL="536400" lvl="1" indent="-266400" algn="l" rtl="0">
              <a:spcBef>
                <a:spcPts val="24"/>
              </a:spcBef>
              <a:spcAft>
                <a:spcPts val="0"/>
              </a:spcAft>
              <a:buSzPts val="1320"/>
              <a:buChar char="•"/>
            </a:pPr>
            <a:r>
              <a:rPr lang="en-US"/>
              <a:t>Electric materials</a:t>
            </a:r>
            <a:endParaRPr/>
          </a:p>
          <a:p>
            <a:pPr marL="536400" lvl="1" indent="-266400" algn="l" rtl="0">
              <a:spcBef>
                <a:spcPts val="24"/>
              </a:spcBef>
              <a:spcAft>
                <a:spcPts val="0"/>
              </a:spcAft>
              <a:buSzPts val="1320"/>
              <a:buChar char="•"/>
            </a:pPr>
            <a:r>
              <a:rPr lang="en-US"/>
              <a:t>etc.</a:t>
            </a:r>
            <a:endParaRPr/>
          </a:p>
          <a:p>
            <a:pPr marL="270000" lvl="0" indent="-117599" algn="l" rtl="0">
              <a:spcBef>
                <a:spcPts val="576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70000" lvl="0" indent="-270000" algn="l" rtl="0">
              <a:spcBef>
                <a:spcPts val="576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Recurrent maintenance services</a:t>
            </a:r>
            <a:endParaRPr/>
          </a:p>
          <a:p>
            <a:pPr marL="536400" lvl="1" indent="-266400" algn="l" rtl="0">
              <a:spcBef>
                <a:spcPts val="24"/>
              </a:spcBef>
              <a:spcAft>
                <a:spcPts val="0"/>
              </a:spcAft>
              <a:buSzPts val="1320"/>
              <a:buChar char="•"/>
            </a:pPr>
            <a:r>
              <a:rPr lang="en-US"/>
              <a:t>Fabrication</a:t>
            </a:r>
            <a:endParaRPr/>
          </a:p>
          <a:p>
            <a:pPr marL="536400" lvl="1" indent="-266400" algn="l" rtl="0">
              <a:spcBef>
                <a:spcPts val="24"/>
              </a:spcBef>
              <a:spcAft>
                <a:spcPts val="0"/>
              </a:spcAft>
              <a:buSzPts val="1320"/>
              <a:buChar char="•"/>
            </a:pPr>
            <a:r>
              <a:rPr lang="en-US"/>
              <a:t>Machining </a:t>
            </a:r>
            <a:endParaRPr/>
          </a:p>
          <a:p>
            <a:pPr marL="536400" lvl="1" indent="-266400" algn="l" rtl="0">
              <a:spcBef>
                <a:spcPts val="24"/>
              </a:spcBef>
              <a:spcAft>
                <a:spcPts val="0"/>
              </a:spcAft>
              <a:buSzPts val="1320"/>
              <a:buChar char="•"/>
            </a:pPr>
            <a:r>
              <a:rPr lang="en-US"/>
              <a:t>Welding</a:t>
            </a:r>
            <a:endParaRPr/>
          </a:p>
          <a:p>
            <a:pPr marL="536400" lvl="1" indent="-266400" algn="l" rtl="0">
              <a:spcBef>
                <a:spcPts val="24"/>
              </a:spcBef>
              <a:spcAft>
                <a:spcPts val="0"/>
              </a:spcAft>
              <a:buSzPts val="1320"/>
              <a:buChar char="•"/>
            </a:pPr>
            <a:r>
              <a:rPr lang="en-US"/>
              <a:t>etc.</a:t>
            </a:r>
            <a:endParaRPr/>
          </a:p>
          <a:p>
            <a:pPr marL="536400" lvl="1" indent="-182580" algn="l" rtl="0">
              <a:spcBef>
                <a:spcPts val="24"/>
              </a:spcBef>
              <a:spcAft>
                <a:spcPts val="0"/>
              </a:spcAft>
              <a:buSzPts val="1320"/>
              <a:buNone/>
            </a:pPr>
            <a:endParaRPr/>
          </a:p>
        </p:txBody>
      </p:sp>
      <p:pic>
        <p:nvPicPr>
          <p:cNvPr id="284" name="Google Shape;284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96966" y="1743339"/>
            <a:ext cx="2088232" cy="16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37599" y="1746579"/>
            <a:ext cx="2079971" cy="162751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8"/>
          <p:cNvSpPr txBox="1"/>
          <p:nvPr/>
        </p:nvSpPr>
        <p:spPr>
          <a:xfrm>
            <a:off x="5096975" y="1369450"/>
            <a:ext cx="4320600" cy="3387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PCS code – material consumption analysis</a:t>
            </a:r>
            <a:endParaRPr/>
          </a:p>
        </p:txBody>
      </p:sp>
      <p:pic>
        <p:nvPicPr>
          <p:cNvPr id="287" name="Google Shape;287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29845" y="1945517"/>
            <a:ext cx="3139254" cy="178806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pic>
      <p:grpSp>
        <p:nvGrpSpPr>
          <p:cNvPr id="288" name="Google Shape;288;p38"/>
          <p:cNvGrpSpPr/>
          <p:nvPr/>
        </p:nvGrpSpPr>
        <p:grpSpPr>
          <a:xfrm>
            <a:off x="5096973" y="3811850"/>
            <a:ext cx="4248186" cy="2820480"/>
            <a:chOff x="5063412" y="3717021"/>
            <a:chExt cx="4507359" cy="3062743"/>
          </a:xfrm>
        </p:grpSpPr>
        <p:pic>
          <p:nvPicPr>
            <p:cNvPr id="289" name="Google Shape;289;p3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063412" y="3837674"/>
              <a:ext cx="4507359" cy="2942089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pic>
        <p:sp>
          <p:nvSpPr>
            <p:cNvPr id="290" name="Google Shape;290;p38"/>
            <p:cNvSpPr txBox="1"/>
            <p:nvPr/>
          </p:nvSpPr>
          <p:spPr>
            <a:xfrm>
              <a:off x="5063414" y="3717021"/>
              <a:ext cx="4507200" cy="338700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Equipment cost analysis</a:t>
              </a:r>
              <a:endParaRPr/>
            </a:p>
          </p:txBody>
        </p:sp>
      </p:grpSp>
      <p:sp>
        <p:nvSpPr>
          <p:cNvPr id="291" name="Google Shape;291;p38"/>
          <p:cNvSpPr txBox="1"/>
          <p:nvPr/>
        </p:nvSpPr>
        <p:spPr>
          <a:xfrm>
            <a:off x="566037" y="273057"/>
            <a:ext cx="87738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can build our future by using history: </a:t>
            </a:r>
            <a:b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we need and how much it cost?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9"/>
          <p:cNvSpPr txBox="1">
            <a:spLocks noGrp="1"/>
          </p:cNvSpPr>
          <p:nvPr>
            <p:ph type="body" idx="4294967295"/>
          </p:nvPr>
        </p:nvSpPr>
        <p:spPr>
          <a:xfrm>
            <a:off x="560375" y="1267875"/>
            <a:ext cx="4680600" cy="49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70000" lvl="0" indent="-270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Replacement and new purchase </a:t>
            </a:r>
            <a:endParaRPr/>
          </a:p>
          <a:p>
            <a:pPr marL="536400" lvl="1" indent="-266400" algn="l" rtl="0">
              <a:spcBef>
                <a:spcPts val="24"/>
              </a:spcBef>
              <a:spcAft>
                <a:spcPts val="0"/>
              </a:spcAft>
              <a:buSzPts val="1320"/>
              <a:buChar char="•"/>
            </a:pPr>
            <a:r>
              <a:rPr lang="en-US"/>
              <a:t>Tools</a:t>
            </a:r>
            <a:endParaRPr/>
          </a:p>
          <a:p>
            <a:pPr marL="536400" lvl="1" indent="-266400" algn="l" rtl="0">
              <a:spcBef>
                <a:spcPts val="24"/>
              </a:spcBef>
              <a:spcAft>
                <a:spcPts val="0"/>
              </a:spcAft>
              <a:buSzPts val="1320"/>
              <a:buChar char="•"/>
            </a:pPr>
            <a:r>
              <a:rPr lang="en-US"/>
              <a:t>Welding and oxy-cut machines</a:t>
            </a:r>
            <a:endParaRPr/>
          </a:p>
          <a:p>
            <a:pPr marL="536400" lvl="1" indent="-266400" algn="l" rtl="0">
              <a:spcBef>
                <a:spcPts val="24"/>
              </a:spcBef>
              <a:spcAft>
                <a:spcPts val="0"/>
              </a:spcAft>
              <a:buSzPts val="1320"/>
              <a:buChar char="•"/>
            </a:pPr>
            <a:r>
              <a:rPr lang="en-US"/>
              <a:t>etc.</a:t>
            </a:r>
            <a:endParaRPr/>
          </a:p>
          <a:p>
            <a:pPr marL="270000" lvl="0" indent="-270000" algn="l" rtl="0">
              <a:spcBef>
                <a:spcPts val="576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Introduction of new preventive maintenance practices and condition monitoring</a:t>
            </a:r>
            <a:endParaRPr/>
          </a:p>
          <a:p>
            <a:pPr marL="536400" lvl="1" indent="-266400" algn="l" rtl="0">
              <a:spcBef>
                <a:spcPts val="24"/>
              </a:spcBef>
              <a:spcAft>
                <a:spcPts val="0"/>
              </a:spcAft>
              <a:buSzPts val="1320"/>
              <a:buChar char="•"/>
            </a:pPr>
            <a:r>
              <a:rPr lang="en-US"/>
              <a:t>Grease guns</a:t>
            </a:r>
            <a:endParaRPr/>
          </a:p>
          <a:p>
            <a:pPr marL="536400" lvl="1" indent="-266400" algn="l" rtl="0">
              <a:spcBef>
                <a:spcPts val="24"/>
              </a:spcBef>
              <a:spcAft>
                <a:spcPts val="0"/>
              </a:spcAft>
              <a:buSzPts val="1320"/>
              <a:buChar char="•"/>
            </a:pPr>
            <a:r>
              <a:rPr lang="en-US"/>
              <a:t>Vibro-pen </a:t>
            </a:r>
            <a:endParaRPr/>
          </a:p>
          <a:p>
            <a:pPr marL="536400" lvl="1" indent="-266400" algn="l" rtl="0">
              <a:spcBef>
                <a:spcPts val="24"/>
              </a:spcBef>
              <a:spcAft>
                <a:spcPts val="0"/>
              </a:spcAft>
              <a:buSzPts val="1320"/>
              <a:buChar char="•"/>
            </a:pPr>
            <a:r>
              <a:rPr lang="en-US"/>
              <a:t>Ultra-probe </a:t>
            </a:r>
            <a:endParaRPr/>
          </a:p>
          <a:p>
            <a:pPr marL="536400" lvl="1" indent="-266400" algn="l" rtl="0">
              <a:spcBef>
                <a:spcPts val="24"/>
              </a:spcBef>
              <a:spcAft>
                <a:spcPts val="0"/>
              </a:spcAft>
              <a:buSzPts val="1320"/>
              <a:buChar char="•"/>
            </a:pPr>
            <a:r>
              <a:rPr lang="en-US"/>
              <a:t>Oil sampling and testing</a:t>
            </a:r>
            <a:endParaRPr/>
          </a:p>
          <a:p>
            <a:pPr marL="536400" lvl="1" indent="-266400" algn="l" rtl="0">
              <a:spcBef>
                <a:spcPts val="24"/>
              </a:spcBef>
              <a:spcAft>
                <a:spcPts val="0"/>
              </a:spcAft>
              <a:buSzPts val="1320"/>
              <a:buChar char="•"/>
            </a:pPr>
            <a:r>
              <a:rPr lang="en-US"/>
              <a:t>etc.</a:t>
            </a:r>
            <a:endParaRPr/>
          </a:p>
          <a:p>
            <a:pPr marL="270000" lvl="0" indent="-117599" algn="l" rtl="0">
              <a:spcBef>
                <a:spcPts val="576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298" name="Google Shape;298;p39"/>
          <p:cNvSpPr txBox="1">
            <a:spLocks noGrp="1"/>
          </p:cNvSpPr>
          <p:nvPr>
            <p:ph type="title"/>
          </p:nvPr>
        </p:nvSpPr>
        <p:spPr>
          <a:xfrm>
            <a:off x="502762" y="297757"/>
            <a:ext cx="87738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Time is passing machine get obsolete, new techniques are developed for maintenance. We need to be prepared!</a:t>
            </a:r>
            <a:endParaRPr/>
          </a:p>
        </p:txBody>
      </p:sp>
      <p:pic>
        <p:nvPicPr>
          <p:cNvPr id="299" name="Google Shape;299;p39" descr="D:\Users\fercruz\Desktop\PB215288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22809" y="1470520"/>
            <a:ext cx="3665926" cy="2304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2854" y="4204613"/>
            <a:ext cx="5058842" cy="1809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0"/>
          <p:cNvSpPr txBox="1">
            <a:spLocks noGrp="1"/>
          </p:cNvSpPr>
          <p:nvPr>
            <p:ph type="body" idx="1"/>
          </p:nvPr>
        </p:nvSpPr>
        <p:spPr>
          <a:xfrm>
            <a:off x="560375" y="1210225"/>
            <a:ext cx="8785200" cy="50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70000" lvl="0" indent="-270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Ongoing CAPEX must be considered due to their influence in future maintenance needs </a:t>
            </a:r>
            <a:endParaRPr/>
          </a:p>
          <a:p>
            <a:pPr marL="536400" lvl="1" indent="-266400" algn="l" rtl="0">
              <a:spcBef>
                <a:spcPts val="24"/>
              </a:spcBef>
              <a:spcAft>
                <a:spcPts val="0"/>
              </a:spcAft>
              <a:buSzPts val="1320"/>
              <a:buChar char="•"/>
            </a:pPr>
            <a:r>
              <a:rPr lang="en-US"/>
              <a:t>Additional preventive maintenance program to be implemented</a:t>
            </a:r>
            <a:endParaRPr/>
          </a:p>
          <a:p>
            <a:pPr marL="536400" lvl="1" indent="-266400" algn="l" rtl="0">
              <a:spcBef>
                <a:spcPts val="24"/>
              </a:spcBef>
              <a:spcAft>
                <a:spcPts val="0"/>
              </a:spcAft>
              <a:buSzPts val="1320"/>
              <a:buChar char="•"/>
            </a:pPr>
            <a:r>
              <a:rPr lang="en-US"/>
              <a:t>Estimated resources and services might be required </a:t>
            </a:r>
            <a:endParaRPr/>
          </a:p>
          <a:p>
            <a:pPr marL="536400" lvl="1" indent="-266400" algn="l" rtl="0">
              <a:spcBef>
                <a:spcPts val="24"/>
              </a:spcBef>
              <a:spcAft>
                <a:spcPts val="0"/>
              </a:spcAft>
              <a:buSzPts val="1320"/>
              <a:buChar char="•"/>
            </a:pPr>
            <a:r>
              <a:rPr lang="en-US"/>
              <a:t>Additional effort might be required to maintain some equipment due to expected effects due to changes in operating conditions</a:t>
            </a:r>
            <a:endParaRPr/>
          </a:p>
          <a:p>
            <a:pPr marL="820800" lvl="2" indent="-284400" algn="l" rtl="0">
              <a:spcBef>
                <a:spcPts val="480"/>
              </a:spcBef>
              <a:spcAft>
                <a:spcPts val="0"/>
              </a:spcAft>
              <a:buSzPts val="1200"/>
              <a:buChar char="•"/>
            </a:pPr>
            <a:r>
              <a:rPr lang="en-US"/>
              <a:t>Mechanical and thermal load</a:t>
            </a:r>
            <a:endParaRPr/>
          </a:p>
          <a:p>
            <a:pPr marL="820800" lvl="2" indent="-284400" algn="l" rtl="0">
              <a:spcBef>
                <a:spcPts val="480"/>
              </a:spcBef>
              <a:spcAft>
                <a:spcPts val="0"/>
              </a:spcAft>
              <a:buSzPts val="1200"/>
              <a:buChar char="•"/>
            </a:pPr>
            <a:r>
              <a:rPr lang="en-US"/>
              <a:t>Corrosion</a:t>
            </a:r>
            <a:endParaRPr/>
          </a:p>
          <a:p>
            <a:pPr marL="820800" lvl="2" indent="-284400" algn="l" rtl="0">
              <a:spcBef>
                <a:spcPts val="480"/>
              </a:spcBef>
              <a:spcAft>
                <a:spcPts val="0"/>
              </a:spcAft>
              <a:buSzPts val="1200"/>
              <a:buChar char="•"/>
            </a:pPr>
            <a:r>
              <a:rPr lang="en-US"/>
              <a:t>Etc.</a:t>
            </a:r>
            <a:endParaRPr/>
          </a:p>
          <a:p>
            <a:pPr marL="270000" lvl="0" indent="-117599" algn="l" rtl="0">
              <a:spcBef>
                <a:spcPts val="576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307" name="Google Shape;307;p40"/>
          <p:cNvSpPr txBox="1">
            <a:spLocks noGrp="1"/>
          </p:cNvSpPr>
          <p:nvPr>
            <p:ph type="title"/>
          </p:nvPr>
        </p:nvSpPr>
        <p:spPr>
          <a:xfrm>
            <a:off x="510987" y="289532"/>
            <a:ext cx="87738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Plants are evolving - Old equipment need to be replaced, new types of equipment get in. We need to be prepared!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1"/>
          <p:cNvSpPr txBox="1">
            <a:spLocks noGrp="1"/>
          </p:cNvSpPr>
          <p:nvPr>
            <p:ph type="title"/>
          </p:nvPr>
        </p:nvSpPr>
        <p:spPr>
          <a:xfrm>
            <a:off x="528725" y="281307"/>
            <a:ext cx="87738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Equipment improvements are necessary and must be kept in the maintenance activities to be performed</a:t>
            </a:r>
            <a:endParaRPr/>
          </a:p>
        </p:txBody>
      </p:sp>
      <p:grpSp>
        <p:nvGrpSpPr>
          <p:cNvPr id="314" name="Google Shape;314;p41"/>
          <p:cNvGrpSpPr/>
          <p:nvPr/>
        </p:nvGrpSpPr>
        <p:grpSpPr>
          <a:xfrm>
            <a:off x="1108987" y="1464552"/>
            <a:ext cx="7613407" cy="4455780"/>
            <a:chOff x="476467" y="339808"/>
            <a:chExt cx="7613407" cy="4455780"/>
          </a:xfrm>
        </p:grpSpPr>
        <p:sp>
          <p:nvSpPr>
            <p:cNvPr id="315" name="Google Shape;315;p41"/>
            <p:cNvSpPr/>
            <p:nvPr/>
          </p:nvSpPr>
          <p:spPr>
            <a:xfrm>
              <a:off x="2649828" y="1869948"/>
              <a:ext cx="3036408" cy="1213605"/>
            </a:xfrm>
            <a:prstGeom prst="ellipse">
              <a:avLst/>
            </a:prstGeom>
            <a:gradFill>
              <a:gsLst>
                <a:gs pos="0">
                  <a:srgbClr val="A9B5DC"/>
                </a:gs>
                <a:gs pos="35000">
                  <a:srgbClr val="C4CAE5"/>
                </a:gs>
                <a:gs pos="100000">
                  <a:srgbClr val="E8EBF6"/>
                </a:gs>
              </a:gsLst>
              <a:lin ang="16200000" scaled="0"/>
            </a:gradFill>
            <a:ln>
              <a:noFill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41"/>
            <p:cNvSpPr txBox="1"/>
            <p:nvPr/>
          </p:nvSpPr>
          <p:spPr>
            <a:xfrm>
              <a:off x="3094500" y="2047676"/>
              <a:ext cx="2147064" cy="8581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Noto Sans Symbols"/>
                <a:buNone/>
              </a:pPr>
              <a:r>
                <a:rPr lang="en-US" sz="2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Maintainability</a:t>
              </a:r>
              <a:endParaRPr/>
            </a:p>
          </p:txBody>
        </p:sp>
        <p:sp>
          <p:nvSpPr>
            <p:cNvPr id="317" name="Google Shape;317;p41"/>
            <p:cNvSpPr/>
            <p:nvPr/>
          </p:nvSpPr>
          <p:spPr>
            <a:xfrm rot="-5458357">
              <a:off x="3790605" y="1497458"/>
              <a:ext cx="721997" cy="231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7"/>
                  </a:moveTo>
                  <a:lnTo>
                    <a:pt x="120000" y="59997"/>
                  </a:lnTo>
                </a:path>
              </a:pathLst>
            </a:custGeom>
            <a:noFill/>
            <a:ln w="25400" cap="flat" cmpd="sng">
              <a:solidFill>
                <a:srgbClr val="0030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1"/>
            <p:cNvSpPr txBox="1"/>
            <p:nvPr/>
          </p:nvSpPr>
          <p:spPr>
            <a:xfrm rot="5341643">
              <a:off x="4133553" y="1490966"/>
              <a:ext cx="36099" cy="360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41"/>
            <p:cNvSpPr/>
            <p:nvPr/>
          </p:nvSpPr>
          <p:spPr>
            <a:xfrm>
              <a:off x="3232002" y="339808"/>
              <a:ext cx="1813224" cy="808272"/>
            </a:xfrm>
            <a:prstGeom prst="ellipse">
              <a:avLst/>
            </a:prstGeom>
            <a:gradFill>
              <a:gsLst>
                <a:gs pos="0">
                  <a:srgbClr val="A9B5DC"/>
                </a:gs>
                <a:gs pos="35000">
                  <a:srgbClr val="C4CAE5"/>
                </a:gs>
                <a:gs pos="100000">
                  <a:srgbClr val="E8EBF6"/>
                </a:gs>
              </a:gsLst>
              <a:lin ang="16200000" scaled="0"/>
            </a:gradFill>
            <a:ln>
              <a:noFill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1"/>
            <p:cNvSpPr txBox="1"/>
            <p:nvPr/>
          </p:nvSpPr>
          <p:spPr>
            <a:xfrm>
              <a:off x="3497543" y="458177"/>
              <a:ext cx="1282142" cy="571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60"/>
                <a:buFont typeface="Noto Sans Symbols"/>
                <a:buNone/>
              </a:pPr>
              <a:r>
                <a:rPr lang="en-US"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Safety</a:t>
              </a:r>
              <a:endParaRPr/>
            </a:p>
          </p:txBody>
        </p:sp>
        <p:sp>
          <p:nvSpPr>
            <p:cNvPr id="321" name="Google Shape;321;p41"/>
            <p:cNvSpPr/>
            <p:nvPr/>
          </p:nvSpPr>
          <p:spPr>
            <a:xfrm rot="-1517280">
              <a:off x="5094471" y="1760649"/>
              <a:ext cx="1129688" cy="231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7"/>
                  </a:moveTo>
                  <a:lnTo>
                    <a:pt x="120000" y="59997"/>
                  </a:lnTo>
                </a:path>
              </a:pathLst>
            </a:custGeom>
            <a:noFill/>
            <a:ln w="25400" cap="flat" cmpd="sng">
              <a:solidFill>
                <a:srgbClr val="0030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1"/>
            <p:cNvSpPr txBox="1"/>
            <p:nvPr/>
          </p:nvSpPr>
          <p:spPr>
            <a:xfrm rot="-1517280">
              <a:off x="5631074" y="1743964"/>
              <a:ext cx="56484" cy="564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41"/>
            <p:cNvSpPr/>
            <p:nvPr/>
          </p:nvSpPr>
          <p:spPr>
            <a:xfrm>
              <a:off x="5859904" y="723774"/>
              <a:ext cx="2047187" cy="940157"/>
            </a:xfrm>
            <a:prstGeom prst="ellipse">
              <a:avLst/>
            </a:prstGeom>
            <a:gradFill>
              <a:gsLst>
                <a:gs pos="0">
                  <a:srgbClr val="A9B5DC"/>
                </a:gs>
                <a:gs pos="35000">
                  <a:srgbClr val="C4CAE5"/>
                </a:gs>
                <a:gs pos="100000">
                  <a:srgbClr val="E8EBF6"/>
                </a:gs>
              </a:gsLst>
              <a:lin ang="16200000" scaled="0"/>
            </a:gradFill>
            <a:ln>
              <a:noFill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1"/>
            <p:cNvSpPr txBox="1"/>
            <p:nvPr/>
          </p:nvSpPr>
          <p:spPr>
            <a:xfrm>
              <a:off x="6159708" y="861457"/>
              <a:ext cx="1447579" cy="6647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60"/>
                <a:buFont typeface="Noto Sans Symbols"/>
                <a:buNone/>
              </a:pPr>
              <a:r>
                <a:rPr lang="en-US"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Identification / marking</a:t>
              </a:r>
              <a:endParaRPr/>
            </a:p>
          </p:txBody>
        </p:sp>
        <p:sp>
          <p:nvSpPr>
            <p:cNvPr id="325" name="Google Shape;325;p41"/>
            <p:cNvSpPr/>
            <p:nvPr/>
          </p:nvSpPr>
          <p:spPr>
            <a:xfrm rot="41120">
              <a:off x="5685550" y="2484598"/>
              <a:ext cx="209357" cy="231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7"/>
                  </a:moveTo>
                  <a:lnTo>
                    <a:pt x="120000" y="59997"/>
                  </a:lnTo>
                </a:path>
              </a:pathLst>
            </a:custGeom>
            <a:noFill/>
            <a:ln w="25400" cap="flat" cmpd="sng">
              <a:solidFill>
                <a:srgbClr val="0030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1"/>
            <p:cNvSpPr txBox="1"/>
            <p:nvPr/>
          </p:nvSpPr>
          <p:spPr>
            <a:xfrm rot="41120">
              <a:off x="5784994" y="2490921"/>
              <a:ext cx="10467" cy="104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41"/>
            <p:cNvSpPr/>
            <p:nvPr/>
          </p:nvSpPr>
          <p:spPr>
            <a:xfrm>
              <a:off x="5894634" y="1998863"/>
              <a:ext cx="1977725" cy="1020740"/>
            </a:xfrm>
            <a:prstGeom prst="ellipse">
              <a:avLst/>
            </a:prstGeom>
            <a:gradFill>
              <a:gsLst>
                <a:gs pos="0">
                  <a:srgbClr val="A9B5DC"/>
                </a:gs>
                <a:gs pos="35000">
                  <a:srgbClr val="C4CAE5"/>
                </a:gs>
                <a:gs pos="100000">
                  <a:srgbClr val="E8EBF6"/>
                </a:gs>
              </a:gsLst>
              <a:lin ang="16200000" scaled="0"/>
            </a:gradFill>
            <a:ln>
              <a:noFill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1"/>
            <p:cNvSpPr txBox="1"/>
            <p:nvPr/>
          </p:nvSpPr>
          <p:spPr>
            <a:xfrm>
              <a:off x="6184265" y="2148347"/>
              <a:ext cx="1398463" cy="7217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60"/>
                <a:buFont typeface="Noto Sans Symbols"/>
                <a:buNone/>
              </a:pPr>
              <a:r>
                <a:rPr lang="en-US"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Technical documentation</a:t>
              </a:r>
              <a:endParaRPr/>
            </a:p>
          </p:txBody>
        </p:sp>
        <p:sp>
          <p:nvSpPr>
            <p:cNvPr id="329" name="Google Shape;329;p41"/>
            <p:cNvSpPr/>
            <p:nvPr/>
          </p:nvSpPr>
          <p:spPr>
            <a:xfrm rot="1301675">
              <a:off x="5197120" y="3138173"/>
              <a:ext cx="1325001" cy="231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7"/>
                  </a:moveTo>
                  <a:lnTo>
                    <a:pt x="120000" y="59997"/>
                  </a:lnTo>
                </a:path>
              </a:pathLst>
            </a:custGeom>
            <a:noFill/>
            <a:ln w="25400" cap="flat" cmpd="sng">
              <a:solidFill>
                <a:srgbClr val="0030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1"/>
            <p:cNvSpPr txBox="1"/>
            <p:nvPr/>
          </p:nvSpPr>
          <p:spPr>
            <a:xfrm rot="1301675">
              <a:off x="5826496" y="3116605"/>
              <a:ext cx="66250" cy="66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41"/>
            <p:cNvSpPr/>
            <p:nvPr/>
          </p:nvSpPr>
          <p:spPr>
            <a:xfrm>
              <a:off x="6272096" y="3229768"/>
              <a:ext cx="1817778" cy="891305"/>
            </a:xfrm>
            <a:prstGeom prst="ellipse">
              <a:avLst/>
            </a:prstGeom>
            <a:gradFill>
              <a:gsLst>
                <a:gs pos="0">
                  <a:srgbClr val="A9B5DC"/>
                </a:gs>
                <a:gs pos="35000">
                  <a:srgbClr val="C4CAE5"/>
                </a:gs>
                <a:gs pos="100000">
                  <a:srgbClr val="E8EBF6"/>
                </a:gs>
              </a:gsLst>
              <a:lin ang="16200000" scaled="0"/>
            </a:gradFill>
            <a:ln>
              <a:noFill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1"/>
            <p:cNvSpPr txBox="1"/>
            <p:nvPr/>
          </p:nvSpPr>
          <p:spPr>
            <a:xfrm>
              <a:off x="6538303" y="3360297"/>
              <a:ext cx="1285364" cy="6302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60"/>
                <a:buFont typeface="Noto Sans Symbols"/>
                <a:buNone/>
              </a:pPr>
              <a:r>
                <a:rPr lang="en-US"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Inter changeability</a:t>
              </a:r>
              <a:endParaRPr/>
            </a:p>
          </p:txBody>
        </p:sp>
        <p:sp>
          <p:nvSpPr>
            <p:cNvPr id="333" name="Google Shape;333;p41"/>
            <p:cNvSpPr/>
            <p:nvPr/>
          </p:nvSpPr>
          <p:spPr>
            <a:xfrm rot="3319179">
              <a:off x="4357756" y="3460159"/>
              <a:ext cx="997438" cy="231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7"/>
                  </a:moveTo>
                  <a:lnTo>
                    <a:pt x="120000" y="59997"/>
                  </a:lnTo>
                </a:path>
              </a:pathLst>
            </a:custGeom>
            <a:noFill/>
            <a:ln w="25400" cap="flat" cmpd="sng">
              <a:solidFill>
                <a:srgbClr val="0030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1"/>
            <p:cNvSpPr txBox="1"/>
            <p:nvPr/>
          </p:nvSpPr>
          <p:spPr>
            <a:xfrm rot="3319179">
              <a:off x="4831539" y="3446781"/>
              <a:ext cx="49871" cy="498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41"/>
            <p:cNvSpPr/>
            <p:nvPr/>
          </p:nvSpPr>
          <p:spPr>
            <a:xfrm>
              <a:off x="4368059" y="3864359"/>
              <a:ext cx="2136900" cy="891294"/>
            </a:xfrm>
            <a:prstGeom prst="ellipse">
              <a:avLst/>
            </a:prstGeom>
            <a:gradFill>
              <a:gsLst>
                <a:gs pos="0">
                  <a:srgbClr val="A9B5DC"/>
                </a:gs>
                <a:gs pos="35000">
                  <a:srgbClr val="C4CAE5"/>
                </a:gs>
                <a:gs pos="100000">
                  <a:srgbClr val="E8EBF6"/>
                </a:gs>
              </a:gsLst>
              <a:lin ang="16200000" scaled="0"/>
            </a:gradFill>
            <a:ln>
              <a:noFill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1"/>
            <p:cNvSpPr txBox="1"/>
            <p:nvPr/>
          </p:nvSpPr>
          <p:spPr>
            <a:xfrm>
              <a:off x="4681001" y="3994886"/>
              <a:ext cx="1511016" cy="6302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60"/>
                <a:buFont typeface="Noto Sans Symbols"/>
                <a:buNone/>
              </a:pPr>
              <a:r>
                <a:rPr lang="en-US"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Standardization</a:t>
              </a:r>
              <a:endParaRPr/>
            </a:p>
          </p:txBody>
        </p:sp>
        <p:sp>
          <p:nvSpPr>
            <p:cNvPr id="337" name="Google Shape;337;p41"/>
            <p:cNvSpPr/>
            <p:nvPr/>
          </p:nvSpPr>
          <p:spPr>
            <a:xfrm rot="7090620">
              <a:off x="3177160" y="3461529"/>
              <a:ext cx="914312" cy="231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7"/>
                  </a:moveTo>
                  <a:lnTo>
                    <a:pt x="120000" y="59997"/>
                  </a:lnTo>
                </a:path>
              </a:pathLst>
            </a:custGeom>
            <a:noFill/>
            <a:ln w="25400" cap="flat" cmpd="sng">
              <a:solidFill>
                <a:srgbClr val="0030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1"/>
            <p:cNvSpPr txBox="1"/>
            <p:nvPr/>
          </p:nvSpPr>
          <p:spPr>
            <a:xfrm rot="-3709380">
              <a:off x="3611459" y="3450229"/>
              <a:ext cx="45715" cy="457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41"/>
            <p:cNvSpPr/>
            <p:nvPr/>
          </p:nvSpPr>
          <p:spPr>
            <a:xfrm>
              <a:off x="2215075" y="3860981"/>
              <a:ext cx="1922261" cy="934607"/>
            </a:xfrm>
            <a:prstGeom prst="ellipse">
              <a:avLst/>
            </a:prstGeom>
            <a:gradFill>
              <a:gsLst>
                <a:gs pos="0">
                  <a:srgbClr val="A9B5DC"/>
                </a:gs>
                <a:gs pos="35000">
                  <a:srgbClr val="C4CAE5"/>
                </a:gs>
                <a:gs pos="100000">
                  <a:srgbClr val="E8EBF6"/>
                </a:gs>
              </a:gsLst>
              <a:lin ang="16200000" scaled="0"/>
            </a:gradFill>
            <a:ln>
              <a:noFill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1"/>
            <p:cNvSpPr txBox="1"/>
            <p:nvPr/>
          </p:nvSpPr>
          <p:spPr>
            <a:xfrm>
              <a:off x="2496584" y="3997851"/>
              <a:ext cx="1359243" cy="6608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60"/>
                <a:buFont typeface="Noto Sans Symbols"/>
                <a:buNone/>
              </a:pPr>
              <a:r>
                <a:rPr lang="en-US"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Ease of operation</a:t>
              </a: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41"/>
            <p:cNvSpPr/>
            <p:nvPr/>
          </p:nvSpPr>
          <p:spPr>
            <a:xfrm rot="9326474">
              <a:off x="2022760" y="3171321"/>
              <a:ext cx="1200035" cy="231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7"/>
                  </a:moveTo>
                  <a:lnTo>
                    <a:pt x="120000" y="59997"/>
                  </a:lnTo>
                </a:path>
              </a:pathLst>
            </a:custGeom>
            <a:noFill/>
            <a:ln w="25400" cap="flat" cmpd="sng">
              <a:solidFill>
                <a:srgbClr val="0030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1"/>
            <p:cNvSpPr txBox="1"/>
            <p:nvPr/>
          </p:nvSpPr>
          <p:spPr>
            <a:xfrm rot="-1473526">
              <a:off x="2592777" y="3152878"/>
              <a:ext cx="60001" cy="600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41"/>
            <p:cNvSpPr/>
            <p:nvPr/>
          </p:nvSpPr>
          <p:spPr>
            <a:xfrm>
              <a:off x="476467" y="3262137"/>
              <a:ext cx="1818830" cy="971922"/>
            </a:xfrm>
            <a:prstGeom prst="ellipse">
              <a:avLst/>
            </a:prstGeom>
            <a:gradFill>
              <a:gsLst>
                <a:gs pos="0">
                  <a:srgbClr val="A9B5DC"/>
                </a:gs>
                <a:gs pos="35000">
                  <a:srgbClr val="C4CAE5"/>
                </a:gs>
                <a:gs pos="100000">
                  <a:srgbClr val="E8EBF6"/>
                </a:gs>
              </a:gsLst>
              <a:lin ang="16200000" scaled="0"/>
            </a:gradFill>
            <a:ln>
              <a:noFill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1"/>
            <p:cNvSpPr txBox="1"/>
            <p:nvPr/>
          </p:nvSpPr>
          <p:spPr>
            <a:xfrm>
              <a:off x="742828" y="3404472"/>
              <a:ext cx="1286108" cy="6872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60"/>
                <a:buFont typeface="Noto Sans Symbols"/>
                <a:buNone/>
              </a:pPr>
              <a:r>
                <a:rPr lang="en-US"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Simplifying housekeeping</a:t>
              </a: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41"/>
            <p:cNvSpPr/>
            <p:nvPr/>
          </p:nvSpPr>
          <p:spPr>
            <a:xfrm rot="10759280">
              <a:off x="2357209" y="2484906"/>
              <a:ext cx="293295" cy="231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7"/>
                  </a:moveTo>
                  <a:lnTo>
                    <a:pt x="120000" y="59997"/>
                  </a:lnTo>
                </a:path>
              </a:pathLst>
            </a:custGeom>
            <a:noFill/>
            <a:ln w="25400" cap="flat" cmpd="sng">
              <a:solidFill>
                <a:srgbClr val="0030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1"/>
            <p:cNvSpPr txBox="1"/>
            <p:nvPr/>
          </p:nvSpPr>
          <p:spPr>
            <a:xfrm rot="-40720">
              <a:off x="2496525" y="2489131"/>
              <a:ext cx="14664" cy="14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41"/>
            <p:cNvSpPr/>
            <p:nvPr/>
          </p:nvSpPr>
          <p:spPr>
            <a:xfrm>
              <a:off x="494623" y="2012282"/>
              <a:ext cx="1862825" cy="993897"/>
            </a:xfrm>
            <a:prstGeom prst="ellipse">
              <a:avLst/>
            </a:prstGeom>
            <a:gradFill>
              <a:gsLst>
                <a:gs pos="0">
                  <a:srgbClr val="A9B5DC"/>
                </a:gs>
                <a:gs pos="35000">
                  <a:srgbClr val="C4CAE5"/>
                </a:gs>
                <a:gs pos="100000">
                  <a:srgbClr val="E8EBF6"/>
                </a:gs>
              </a:gsLst>
              <a:lin ang="16200000" scaled="0"/>
            </a:gradFill>
            <a:ln>
              <a:noFill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1"/>
            <p:cNvSpPr txBox="1"/>
            <p:nvPr/>
          </p:nvSpPr>
          <p:spPr>
            <a:xfrm>
              <a:off x="767427" y="2157835"/>
              <a:ext cx="1317217" cy="7027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60"/>
                <a:buFont typeface="Noto Sans Symbols"/>
                <a:buNone/>
              </a:pPr>
              <a:r>
                <a:rPr lang="en-US"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Simplifying Inspections</a:t>
              </a:r>
              <a:endPara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41"/>
            <p:cNvSpPr/>
            <p:nvPr/>
          </p:nvSpPr>
          <p:spPr>
            <a:xfrm rot="-9186154">
              <a:off x="2306314" y="1768052"/>
              <a:ext cx="974853" cy="2311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59997"/>
                  </a:moveTo>
                  <a:lnTo>
                    <a:pt x="120000" y="59997"/>
                  </a:lnTo>
                </a:path>
              </a:pathLst>
            </a:custGeom>
            <a:noFill/>
            <a:ln w="25400" cap="flat" cmpd="sng">
              <a:solidFill>
                <a:srgbClr val="0030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1"/>
            <p:cNvSpPr txBox="1"/>
            <p:nvPr/>
          </p:nvSpPr>
          <p:spPr>
            <a:xfrm rot="1613846">
              <a:off x="2769369" y="1755239"/>
              <a:ext cx="48742" cy="487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41"/>
            <p:cNvSpPr/>
            <p:nvPr/>
          </p:nvSpPr>
          <p:spPr>
            <a:xfrm>
              <a:off x="686897" y="760760"/>
              <a:ext cx="2002934" cy="916246"/>
            </a:xfrm>
            <a:prstGeom prst="ellipse">
              <a:avLst/>
            </a:prstGeom>
            <a:gradFill>
              <a:gsLst>
                <a:gs pos="0">
                  <a:srgbClr val="A9B5DC"/>
                </a:gs>
                <a:gs pos="35000">
                  <a:srgbClr val="C4CAE5"/>
                </a:gs>
                <a:gs pos="100000">
                  <a:srgbClr val="E8EBF6"/>
                </a:gs>
              </a:gsLst>
              <a:lin ang="16200000" scaled="0"/>
            </a:gradFill>
            <a:ln>
              <a:noFill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1"/>
            <p:cNvSpPr txBox="1"/>
            <p:nvPr/>
          </p:nvSpPr>
          <p:spPr>
            <a:xfrm>
              <a:off x="980220" y="894941"/>
              <a:ext cx="1416288" cy="6478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60"/>
                <a:buFont typeface="Noto Sans Symbols"/>
                <a:buNone/>
              </a:pPr>
              <a:r>
                <a:rPr lang="en-US"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Simplifying Repairs</a:t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2"/>
          <p:cNvSpPr txBox="1">
            <a:spLocks noGrp="1"/>
          </p:cNvSpPr>
          <p:nvPr>
            <p:ph type="title"/>
          </p:nvPr>
        </p:nvSpPr>
        <p:spPr>
          <a:xfrm>
            <a:off x="527437" y="281282"/>
            <a:ext cx="87738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" anchor="b" anchorCtr="0">
            <a:noAutofit/>
          </a:bodyPr>
          <a:lstStyle/>
          <a:p>
            <a:pPr marL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Where we are, where we would like to go!?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" name="Google Shape;359;p42" descr="D:\Users\fercruz\Desktop\P1244478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8891" y="3887603"/>
            <a:ext cx="3168000" cy="23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2" descr="D:\Users\fercruz\Desktop\P2210007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6891" y="1263892"/>
            <a:ext cx="3172026" cy="2377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2" descr="D:\Users\fercruz\Desktop\P5180479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57056" y="3888435"/>
            <a:ext cx="3168352" cy="2374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2" descr="D:\Users\fercruz\Desktop\Temporary\Nigeria\Plant\16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57057" y="1265269"/>
            <a:ext cx="3168351" cy="2374336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2"/>
          <p:cNvSpPr/>
          <p:nvPr/>
        </p:nvSpPr>
        <p:spPr>
          <a:xfrm>
            <a:off x="1496616" y="3144527"/>
            <a:ext cx="2745175" cy="36933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Technical assessments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42"/>
          <p:cNvSpPr/>
          <p:nvPr/>
        </p:nvSpPr>
        <p:spPr>
          <a:xfrm>
            <a:off x="1966809" y="5953413"/>
            <a:ext cx="2274982" cy="36933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Safety compliance</a:t>
            </a:r>
            <a:endParaRPr/>
          </a:p>
        </p:txBody>
      </p:sp>
      <p:sp>
        <p:nvSpPr>
          <p:cNvPr id="365" name="Google Shape;365;p42"/>
          <p:cNvSpPr/>
          <p:nvPr/>
        </p:nvSpPr>
        <p:spPr>
          <a:xfrm>
            <a:off x="6897216" y="3150835"/>
            <a:ext cx="1830437" cy="36933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RCFA outcome</a:t>
            </a:r>
            <a:endParaRPr/>
          </a:p>
        </p:txBody>
      </p:sp>
      <p:sp>
        <p:nvSpPr>
          <p:cNvPr id="366" name="Google Shape;366;p42"/>
          <p:cNvSpPr/>
          <p:nvPr/>
        </p:nvSpPr>
        <p:spPr>
          <a:xfrm>
            <a:off x="5173722" y="5754940"/>
            <a:ext cx="3377848" cy="64633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Environmental requirements </a:t>
            </a:r>
            <a:b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standards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3"/>
          <p:cNvSpPr txBox="1">
            <a:spLocks noGrp="1"/>
          </p:cNvSpPr>
          <p:nvPr>
            <p:ph type="title"/>
          </p:nvPr>
        </p:nvSpPr>
        <p:spPr>
          <a:xfrm>
            <a:off x="525887" y="297757"/>
            <a:ext cx="87738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Resources are limited – risks analysis should be included to decide the activities to be budgeted</a:t>
            </a:r>
            <a:endParaRPr/>
          </a:p>
        </p:txBody>
      </p:sp>
      <p:sp>
        <p:nvSpPr>
          <p:cNvPr id="373" name="Google Shape;373;p43"/>
          <p:cNvSpPr txBox="1">
            <a:spLocks noGrp="1"/>
          </p:cNvSpPr>
          <p:nvPr>
            <p:ph type="body" idx="1"/>
          </p:nvPr>
        </p:nvSpPr>
        <p:spPr>
          <a:xfrm>
            <a:off x="560375" y="1226700"/>
            <a:ext cx="8785200" cy="50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70000" lvl="1" indent="-27000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/>
              <a:t>When spending restrictions, performing risk analysis helps to determine the impact-consequence in case of failure</a:t>
            </a:r>
            <a:endParaRPr/>
          </a:p>
          <a:p>
            <a:pPr marL="536400" lvl="1" indent="-174960" algn="l" rtl="0">
              <a:spcBef>
                <a:spcPts val="24"/>
              </a:spcBef>
              <a:spcAft>
                <a:spcPts val="0"/>
              </a:spcAft>
              <a:buSzPts val="1440"/>
              <a:buNone/>
            </a:pPr>
            <a:endParaRPr sz="2400"/>
          </a:p>
          <a:p>
            <a:pPr marL="536400" lvl="1" indent="-174960" algn="l" rtl="0">
              <a:spcBef>
                <a:spcPts val="24"/>
              </a:spcBef>
              <a:spcAft>
                <a:spcPts val="0"/>
              </a:spcAft>
              <a:buSzPts val="1440"/>
              <a:buNone/>
            </a:pPr>
            <a:endParaRPr sz="2400"/>
          </a:p>
          <a:p>
            <a:pPr marL="536400" lvl="1" indent="-266400" algn="l" rtl="0">
              <a:spcBef>
                <a:spcPts val="24"/>
              </a:spcBef>
              <a:spcAft>
                <a:spcPts val="0"/>
              </a:spcAft>
              <a:buSzPts val="1440"/>
              <a:buChar char="•"/>
            </a:pPr>
            <a:r>
              <a:rPr lang="en-US" sz="2400"/>
              <a:t>What could happen if…?</a:t>
            </a:r>
            <a:endParaRPr/>
          </a:p>
        </p:txBody>
      </p:sp>
      <p:pic>
        <p:nvPicPr>
          <p:cNvPr id="374" name="Google Shape;37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5008" y="2204864"/>
            <a:ext cx="4274818" cy="2029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0552" y="4656728"/>
            <a:ext cx="8588268" cy="1796608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3"/>
          <p:cNvSpPr txBox="1">
            <a:spLocks noGrp="1"/>
          </p:cNvSpPr>
          <p:nvPr>
            <p:ph type="ftr" idx="11"/>
          </p:nvPr>
        </p:nvSpPr>
        <p:spPr>
          <a:xfrm>
            <a:off x="1423988" y="6632325"/>
            <a:ext cx="352901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Maintenance Budgeting and Forecasting, CM-EPT, CDA, 2014-11-12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body" idx="1"/>
          </p:nvPr>
        </p:nvSpPr>
        <p:spPr>
          <a:xfrm>
            <a:off x="560375" y="1218475"/>
            <a:ext cx="8785200" cy="50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A budget is a financial plan that lists all probable expenses and income for a given period, usually a fiscal year.</a:t>
            </a:r>
            <a:br>
              <a:rPr lang="en-US"/>
            </a:br>
            <a:r>
              <a:rPr lang="en-US"/>
              <a:t>It is a forecast of expenses, revenue and profit.</a:t>
            </a:r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title"/>
          </p:nvPr>
        </p:nvSpPr>
        <p:spPr>
          <a:xfrm>
            <a:off x="510987" y="333457"/>
            <a:ext cx="87738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What is a budget?</a:t>
            </a:r>
            <a:endParaRPr/>
          </a:p>
        </p:txBody>
      </p:sp>
      <p:sp>
        <p:nvSpPr>
          <p:cNvPr id="145" name="Google Shape;145;p26"/>
          <p:cNvSpPr txBox="1"/>
          <p:nvPr/>
        </p:nvSpPr>
        <p:spPr>
          <a:xfrm>
            <a:off x="6466227" y="2326132"/>
            <a:ext cx="278550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http://www.bocomobar.org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6" name="Google Shape;146;p26"/>
          <p:cNvGrpSpPr/>
          <p:nvPr/>
        </p:nvGrpSpPr>
        <p:grpSpPr>
          <a:xfrm>
            <a:off x="765568" y="2924164"/>
            <a:ext cx="2132384" cy="3209141"/>
            <a:chOff x="765568" y="2924164"/>
            <a:chExt cx="2132384" cy="3209141"/>
          </a:xfrm>
        </p:grpSpPr>
        <p:pic>
          <p:nvPicPr>
            <p:cNvPr id="147" name="Google Shape;147;p26" descr="D:\Users\dcandea1\AppData\Local\Microsoft\Windows\Temporary Internet Files\Content.IE5\E6F1K132\MC900431631[1]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05186" y="2924164"/>
              <a:ext cx="1526817" cy="15268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" name="Google Shape;148;p26"/>
            <p:cNvSpPr txBox="1"/>
            <p:nvPr/>
          </p:nvSpPr>
          <p:spPr>
            <a:xfrm>
              <a:off x="765568" y="5425419"/>
              <a:ext cx="2132384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What we intend</a:t>
              </a:r>
              <a:br>
                <a:rPr lang="en-US" sz="2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2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to achieve?</a:t>
              </a:r>
              <a:endPara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" name="Google Shape;149;p26"/>
          <p:cNvGrpSpPr/>
          <p:nvPr/>
        </p:nvGrpSpPr>
        <p:grpSpPr>
          <a:xfrm>
            <a:off x="3951746" y="2526652"/>
            <a:ext cx="2736304" cy="3914430"/>
            <a:chOff x="3951746" y="2526652"/>
            <a:chExt cx="2736304" cy="3914430"/>
          </a:xfrm>
        </p:grpSpPr>
        <p:pic>
          <p:nvPicPr>
            <p:cNvPr id="150" name="Google Shape;150;p26" descr="D:\Users\dcandea1\AppData\Local\Microsoft\Windows\Temporary Internet Files\Content.IE5\4AD679JW\MC900383272[1].wmf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409526" y="2526652"/>
              <a:ext cx="1586267" cy="17664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" name="Google Shape;151;p26"/>
            <p:cNvSpPr txBox="1"/>
            <p:nvPr/>
          </p:nvSpPr>
          <p:spPr>
            <a:xfrm>
              <a:off x="3951746" y="5425419"/>
              <a:ext cx="2736304" cy="10156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What we are </a:t>
              </a:r>
              <a:br>
                <a:rPr lang="en-US" sz="2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2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going to do and how much will cost?</a:t>
              </a:r>
              <a:endPara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" name="Google Shape;152;p26"/>
          <p:cNvSpPr/>
          <p:nvPr/>
        </p:nvSpPr>
        <p:spPr>
          <a:xfrm>
            <a:off x="3008784" y="3476506"/>
            <a:ext cx="648072" cy="4221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6"/>
          <p:cNvSpPr/>
          <p:nvPr/>
        </p:nvSpPr>
        <p:spPr>
          <a:xfrm>
            <a:off x="6364014" y="3476506"/>
            <a:ext cx="648072" cy="4221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4" name="Google Shape;154;p26"/>
          <p:cNvGrpSpPr/>
          <p:nvPr/>
        </p:nvGrpSpPr>
        <p:grpSpPr>
          <a:xfrm>
            <a:off x="7788105" y="2709303"/>
            <a:ext cx="1576896" cy="3731779"/>
            <a:chOff x="7788105" y="2709303"/>
            <a:chExt cx="1576896" cy="3731779"/>
          </a:xfrm>
        </p:grpSpPr>
        <p:pic>
          <p:nvPicPr>
            <p:cNvPr id="155" name="Google Shape;155;p26" descr="D:\Users\dcandea1\AppData\Local\Microsoft\Windows\Temporary Internet Files\Content.IE5\4AD679JW\MC900383232[1].wmf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flipH="1">
              <a:off x="7788105" y="2709303"/>
              <a:ext cx="1576896" cy="21495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" name="Google Shape;156;p26"/>
            <p:cNvSpPr txBox="1"/>
            <p:nvPr/>
          </p:nvSpPr>
          <p:spPr>
            <a:xfrm>
              <a:off x="7788105" y="5425419"/>
              <a:ext cx="1576896" cy="10156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What we </a:t>
              </a:r>
              <a:br>
                <a:rPr lang="en-US" sz="2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2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should get from?</a:t>
              </a:r>
              <a:endPara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7" name="Google Shape;157;p26"/>
          <p:cNvSpPr/>
          <p:nvPr/>
        </p:nvSpPr>
        <p:spPr>
          <a:xfrm>
            <a:off x="6473848" y="4858826"/>
            <a:ext cx="510914" cy="586398"/>
          </a:xfrm>
          <a:prstGeom prst="triangle">
            <a:avLst>
              <a:gd name="adj" fmla="val 50000"/>
            </a:avLst>
          </a:prstGeom>
          <a:blipFill rotWithShape="1">
            <a:blip r:embed="rId6">
              <a:alphaModFix/>
            </a:blip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6"/>
          <p:cNvSpPr/>
          <p:nvPr/>
        </p:nvSpPr>
        <p:spPr>
          <a:xfrm rot="803526">
            <a:off x="4810029" y="4688965"/>
            <a:ext cx="3838553" cy="169861"/>
          </a:xfrm>
          <a:prstGeom prst="rect">
            <a:avLst/>
          </a:prstGeom>
          <a:blipFill rotWithShape="1">
            <a:blip r:embed="rId7">
              <a:alphaModFix/>
            </a:blip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4"/>
          <p:cNvSpPr txBox="1">
            <a:spLocks noGrp="1"/>
          </p:cNvSpPr>
          <p:nvPr>
            <p:ph type="title"/>
          </p:nvPr>
        </p:nvSpPr>
        <p:spPr>
          <a:xfrm>
            <a:off x="530237" y="248357"/>
            <a:ext cx="87738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Level of details will depend on cost level and activity type</a:t>
            </a:r>
            <a:endParaRPr/>
          </a:p>
        </p:txBody>
      </p:sp>
      <p:pic>
        <p:nvPicPr>
          <p:cNvPr id="383" name="Google Shape;383;p44" descr="revised-eastern-europe-map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225" y="1281113"/>
            <a:ext cx="857250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4"/>
          <p:cNvSpPr txBox="1"/>
          <p:nvPr/>
        </p:nvSpPr>
        <p:spPr>
          <a:xfrm>
            <a:off x="1466850" y="1425575"/>
            <a:ext cx="25830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Controlling Area : EE00</a:t>
            </a:r>
            <a:endParaRPr/>
          </a:p>
        </p:txBody>
      </p:sp>
      <p:pic>
        <p:nvPicPr>
          <p:cNvPr id="385" name="Google Shape;385;p44" descr="Aalbor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6950" y="2144713"/>
            <a:ext cx="938213" cy="5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4"/>
          <p:cNvSpPr txBox="1"/>
          <p:nvPr/>
        </p:nvSpPr>
        <p:spPr>
          <a:xfrm>
            <a:off x="2324100" y="2144713"/>
            <a:ext cx="21210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Planning Plant: NP</a:t>
            </a:r>
            <a:endParaRPr/>
          </a:p>
        </p:txBody>
      </p:sp>
      <p:pic>
        <p:nvPicPr>
          <p:cNvPr id="387" name="Google Shape;387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87475" y="2865438"/>
            <a:ext cx="1169988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4"/>
          <p:cNvSpPr txBox="1"/>
          <p:nvPr/>
        </p:nvSpPr>
        <p:spPr>
          <a:xfrm>
            <a:off x="2792413" y="2936875"/>
            <a:ext cx="19287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Plant Section: 03</a:t>
            </a:r>
            <a:endParaRPr/>
          </a:p>
        </p:txBody>
      </p:sp>
      <p:grpSp>
        <p:nvGrpSpPr>
          <p:cNvPr id="389" name="Google Shape;389;p44"/>
          <p:cNvGrpSpPr/>
          <p:nvPr/>
        </p:nvGrpSpPr>
        <p:grpSpPr>
          <a:xfrm>
            <a:off x="1855788" y="3729038"/>
            <a:ext cx="1139825" cy="508000"/>
            <a:chOff x="1927" y="3006"/>
            <a:chExt cx="663" cy="320"/>
          </a:xfrm>
        </p:grpSpPr>
        <p:pic>
          <p:nvPicPr>
            <p:cNvPr id="390" name="Google Shape;390;p44" descr="ball mill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149" y="3006"/>
              <a:ext cx="203" cy="1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" name="Google Shape;391;p44" descr="ball mill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149" y="3193"/>
              <a:ext cx="203" cy="1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" name="Google Shape;392;p44" descr="MCj01498740000[1]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927" y="3043"/>
              <a:ext cx="177" cy="2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44" descr="MCj01498740000[1]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413" y="3051"/>
              <a:ext cx="177" cy="23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94" name="Google Shape;394;p44"/>
            <p:cNvCxnSpPr>
              <a:stCxn id="392" idx="3"/>
              <a:endCxn id="390" idx="1"/>
            </p:cNvCxnSpPr>
            <p:nvPr/>
          </p:nvCxnSpPr>
          <p:spPr>
            <a:xfrm>
              <a:off x="2104" y="3162"/>
              <a:ext cx="0" cy="0"/>
            </a:xfrm>
            <a:prstGeom prst="bentConnector3">
              <a:avLst>
                <a:gd name="adj1" fmla="val -4069815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cxnSp>
          <p:nvCxnSpPr>
            <p:cNvPr id="395" name="Google Shape;395;p44"/>
            <p:cNvCxnSpPr>
              <a:stCxn id="392" idx="3"/>
              <a:endCxn id="391" idx="1"/>
            </p:cNvCxnSpPr>
            <p:nvPr/>
          </p:nvCxnSpPr>
          <p:spPr>
            <a:xfrm>
              <a:off x="2104" y="3162"/>
              <a:ext cx="0" cy="0"/>
            </a:xfrm>
            <a:prstGeom prst="bentConnector3">
              <a:avLst>
                <a:gd name="adj1" fmla="val -4069815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cxnSp>
          <p:nvCxnSpPr>
            <p:cNvPr id="396" name="Google Shape;396;p44"/>
            <p:cNvCxnSpPr>
              <a:stCxn id="390" idx="3"/>
              <a:endCxn id="393" idx="1"/>
            </p:cNvCxnSpPr>
            <p:nvPr/>
          </p:nvCxnSpPr>
          <p:spPr>
            <a:xfrm>
              <a:off x="2352" y="3073"/>
              <a:ext cx="0" cy="0"/>
            </a:xfrm>
            <a:prstGeom prst="bentConnector3">
              <a:avLst>
                <a:gd name="adj1" fmla="val -3408636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cxnSp>
          <p:nvCxnSpPr>
            <p:cNvPr id="397" name="Google Shape;397;p44"/>
            <p:cNvCxnSpPr>
              <a:stCxn id="391" idx="3"/>
              <a:endCxn id="393" idx="1"/>
            </p:cNvCxnSpPr>
            <p:nvPr/>
          </p:nvCxnSpPr>
          <p:spPr>
            <a:xfrm>
              <a:off x="2352" y="3260"/>
              <a:ext cx="0" cy="0"/>
            </a:xfrm>
            <a:prstGeom prst="bentConnector3">
              <a:avLst>
                <a:gd name="adj1" fmla="val -3408636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</p:grpSp>
      <p:sp>
        <p:nvSpPr>
          <p:cNvPr id="398" name="Google Shape;398;p44"/>
          <p:cNvSpPr txBox="1"/>
          <p:nvPr/>
        </p:nvSpPr>
        <p:spPr>
          <a:xfrm>
            <a:off x="3260725" y="3729038"/>
            <a:ext cx="27495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Location: Raw mill Line 1</a:t>
            </a:r>
            <a:endParaRPr/>
          </a:p>
        </p:txBody>
      </p:sp>
      <p:pic>
        <p:nvPicPr>
          <p:cNvPr id="399" name="Google Shape;399;p44" descr="ball mill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324100" y="4521200"/>
            <a:ext cx="935038" cy="306388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4"/>
          <p:cNvSpPr txBox="1"/>
          <p:nvPr/>
        </p:nvSpPr>
        <p:spPr>
          <a:xfrm>
            <a:off x="3494088" y="4449763"/>
            <a:ext cx="31734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Functional Location: Ball mill </a:t>
            </a:r>
            <a:endParaRPr/>
          </a:p>
        </p:txBody>
      </p:sp>
      <p:pic>
        <p:nvPicPr>
          <p:cNvPr id="401" name="Google Shape;401;p4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676525" y="5019675"/>
            <a:ext cx="857250" cy="357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4" descr="ball mill"/>
          <p:cNvPicPr preferRelativeResize="0"/>
          <p:nvPr/>
        </p:nvPicPr>
        <p:blipFill rotWithShape="1">
          <a:blip r:embed="rId11">
            <a:alphaModFix/>
          </a:blip>
          <a:srcRect l="76167" r="-1929" b="42172"/>
          <a:stretch/>
        </p:blipFill>
        <p:spPr>
          <a:xfrm>
            <a:off x="2909888" y="5529263"/>
            <a:ext cx="547687" cy="403226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4"/>
          <p:cNvSpPr txBox="1"/>
          <p:nvPr/>
        </p:nvSpPr>
        <p:spPr>
          <a:xfrm>
            <a:off x="4079875" y="4953000"/>
            <a:ext cx="22749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Equipment: Ball mill </a:t>
            </a:r>
            <a:endParaRPr/>
          </a:p>
        </p:txBody>
      </p:sp>
      <p:sp>
        <p:nvSpPr>
          <p:cNvPr id="404" name="Google Shape;404;p44"/>
          <p:cNvSpPr txBox="1"/>
          <p:nvPr/>
        </p:nvSpPr>
        <p:spPr>
          <a:xfrm>
            <a:off x="4102100" y="5541963"/>
            <a:ext cx="28386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Equipment: Ball mill drive </a:t>
            </a:r>
            <a:endParaRPr/>
          </a:p>
        </p:txBody>
      </p:sp>
      <p:sp>
        <p:nvSpPr>
          <p:cNvPr id="405" name="Google Shape;405;p44"/>
          <p:cNvSpPr txBox="1"/>
          <p:nvPr/>
        </p:nvSpPr>
        <p:spPr>
          <a:xfrm>
            <a:off x="5350013" y="6034100"/>
            <a:ext cx="11844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Assembly</a:t>
            </a:r>
            <a:endParaRPr/>
          </a:p>
        </p:txBody>
      </p:sp>
      <p:pic>
        <p:nvPicPr>
          <p:cNvPr id="406" name="Google Shape;406;p4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414713" y="6034088"/>
            <a:ext cx="1638300" cy="48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5"/>
          <p:cNvSpPr txBox="1">
            <a:spLocks noGrp="1"/>
          </p:cNvSpPr>
          <p:nvPr>
            <p:ph type="body" idx="4294967295"/>
          </p:nvPr>
        </p:nvSpPr>
        <p:spPr>
          <a:xfrm>
            <a:off x="560375" y="1218475"/>
            <a:ext cx="4032600" cy="50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70000" lvl="0" indent="-2700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Maintenance Plan</a:t>
            </a:r>
            <a:endParaRPr/>
          </a:p>
          <a:p>
            <a:pPr marL="536400" lvl="1" indent="-266400" algn="l" rtl="0">
              <a:spcBef>
                <a:spcPts val="24"/>
              </a:spcBef>
              <a:spcAft>
                <a:spcPts val="0"/>
              </a:spcAft>
              <a:buSzPts val="1320"/>
              <a:buChar char="•"/>
            </a:pPr>
            <a:r>
              <a:rPr lang="en-US"/>
              <a:t>Major shutdown plans</a:t>
            </a:r>
            <a:endParaRPr/>
          </a:p>
          <a:p>
            <a:pPr marL="536400" lvl="1" indent="-266400" algn="l" rtl="0">
              <a:spcBef>
                <a:spcPts val="24"/>
              </a:spcBef>
              <a:spcAft>
                <a:spcPts val="0"/>
              </a:spcAft>
              <a:buSzPts val="1320"/>
              <a:buChar char="•"/>
            </a:pPr>
            <a:r>
              <a:rPr lang="en-US"/>
              <a:t>Daily maintenance</a:t>
            </a:r>
            <a:endParaRPr/>
          </a:p>
          <a:p>
            <a:pPr marL="270000" lvl="0" indent="-181100" algn="l" rtl="0">
              <a:spcBef>
                <a:spcPts val="576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270000" lvl="0" indent="-270000" algn="l" rtl="0">
              <a:spcBef>
                <a:spcPts val="576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CAPEX to maintain</a:t>
            </a:r>
            <a:endParaRPr/>
          </a:p>
          <a:p>
            <a:pPr marL="536400" lvl="1" indent="-266400" algn="l" rtl="0">
              <a:spcBef>
                <a:spcPts val="24"/>
              </a:spcBef>
              <a:spcAft>
                <a:spcPts val="0"/>
              </a:spcAft>
              <a:buSzPts val="1320"/>
              <a:buChar char="•"/>
            </a:pPr>
            <a:r>
              <a:rPr lang="en-US"/>
              <a:t>Planned replacement or major upgrades qualifying for and approved as </a:t>
            </a:r>
            <a:br>
              <a:rPr lang="en-US"/>
            </a:br>
            <a:r>
              <a:rPr lang="en-US"/>
              <a:t>CAPEX</a:t>
            </a:r>
            <a:endParaRPr/>
          </a:p>
          <a:p>
            <a:pPr marL="270000" lvl="0" indent="-181100" algn="l" rtl="0">
              <a:spcBef>
                <a:spcPts val="576"/>
              </a:spcBef>
              <a:spcAft>
                <a:spcPts val="0"/>
              </a:spcAft>
              <a:buSzPts val="1400"/>
              <a:buNone/>
            </a:pPr>
            <a:endParaRPr sz="1400"/>
          </a:p>
          <a:p>
            <a:pPr marL="270000" lvl="0" indent="-270000" algn="l" rtl="0">
              <a:spcBef>
                <a:spcPts val="576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Maintenance department development plan</a:t>
            </a:r>
            <a:endParaRPr/>
          </a:p>
          <a:p>
            <a:pPr marL="536400" lvl="1" indent="-266400" algn="l" rtl="0">
              <a:spcBef>
                <a:spcPts val="24"/>
              </a:spcBef>
              <a:spcAft>
                <a:spcPts val="0"/>
              </a:spcAft>
              <a:buSzPts val="1320"/>
              <a:buChar char="•"/>
            </a:pPr>
            <a:r>
              <a:rPr lang="en-US"/>
              <a:t>Tools and equipment</a:t>
            </a:r>
            <a:endParaRPr/>
          </a:p>
          <a:p>
            <a:pPr marL="536400" lvl="1" indent="-266400" algn="l" rtl="0">
              <a:spcBef>
                <a:spcPts val="24"/>
              </a:spcBef>
              <a:spcAft>
                <a:spcPts val="0"/>
              </a:spcAft>
              <a:buSzPts val="1320"/>
              <a:buChar char="•"/>
            </a:pPr>
            <a:r>
              <a:rPr lang="en-US"/>
              <a:t>Personnel development </a:t>
            </a:r>
            <a:br>
              <a:rPr lang="en-US"/>
            </a:br>
            <a:r>
              <a:rPr lang="en-US"/>
              <a:t>and training</a:t>
            </a:r>
            <a:endParaRPr/>
          </a:p>
        </p:txBody>
      </p:sp>
      <p:sp>
        <p:nvSpPr>
          <p:cNvPr id="413" name="Google Shape;413;p45"/>
          <p:cNvSpPr txBox="1">
            <a:spLocks noGrp="1"/>
          </p:cNvSpPr>
          <p:nvPr>
            <p:ph type="title"/>
          </p:nvPr>
        </p:nvSpPr>
        <p:spPr>
          <a:xfrm>
            <a:off x="560387" y="116632"/>
            <a:ext cx="8773937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The list of maintenance activity is the budget maintenance basis</a:t>
            </a:r>
            <a:endParaRPr/>
          </a:p>
        </p:txBody>
      </p:sp>
      <p:pic>
        <p:nvPicPr>
          <p:cNvPr id="414" name="Google Shape;414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0864" y="1314094"/>
            <a:ext cx="5280881" cy="5112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6"/>
          <p:cNvSpPr txBox="1">
            <a:spLocks noGrp="1"/>
          </p:cNvSpPr>
          <p:nvPr>
            <p:ph type="body" idx="1"/>
          </p:nvPr>
        </p:nvSpPr>
        <p:spPr>
          <a:xfrm>
            <a:off x="560375" y="1234925"/>
            <a:ext cx="8785200" cy="50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70000" lvl="0" indent="-2700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Working hours for own and subcontracted personnel</a:t>
            </a:r>
            <a:endParaRPr/>
          </a:p>
          <a:p>
            <a:pPr marL="270000" lvl="0" indent="-270000" algn="l" rtl="0">
              <a:spcBef>
                <a:spcPts val="576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Third party services maintenance</a:t>
            </a:r>
            <a:endParaRPr/>
          </a:p>
          <a:p>
            <a:pPr marL="270000" lvl="0" indent="-270000" algn="l" rtl="0">
              <a:spcBef>
                <a:spcPts val="576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Wear parts – refractories, liners, grinding media, kiln chains, etc.</a:t>
            </a:r>
            <a:endParaRPr/>
          </a:p>
          <a:p>
            <a:pPr marL="270000" lvl="0" indent="-270000" algn="l" rtl="0">
              <a:spcBef>
                <a:spcPts val="576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Materials and spare parts</a:t>
            </a:r>
            <a:endParaRPr/>
          </a:p>
        </p:txBody>
      </p:sp>
      <p:sp>
        <p:nvSpPr>
          <p:cNvPr id="421" name="Google Shape;421;p46"/>
          <p:cNvSpPr txBox="1">
            <a:spLocks noGrp="1"/>
          </p:cNvSpPr>
          <p:nvPr>
            <p:ph type="title"/>
          </p:nvPr>
        </p:nvSpPr>
        <p:spPr>
          <a:xfrm>
            <a:off x="519212" y="264807"/>
            <a:ext cx="87738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Activity list will contain estimations per cost elements</a:t>
            </a:r>
            <a:endParaRPr/>
          </a:p>
        </p:txBody>
      </p:sp>
      <p:pic>
        <p:nvPicPr>
          <p:cNvPr id="422" name="Google Shape;422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621" y="3085728"/>
            <a:ext cx="9289289" cy="2911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7"/>
          <p:cNvSpPr txBox="1">
            <a:spLocks noGrp="1"/>
          </p:cNvSpPr>
          <p:nvPr>
            <p:ph type="title"/>
          </p:nvPr>
        </p:nvSpPr>
        <p:spPr>
          <a:xfrm>
            <a:off x="510987" y="297757"/>
            <a:ext cx="87738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Maintenance budget it is the consolidation of the estimated costs by each cost element</a:t>
            </a:r>
            <a:endParaRPr/>
          </a:p>
        </p:txBody>
      </p:sp>
      <p:pic>
        <p:nvPicPr>
          <p:cNvPr id="429" name="Google Shape;429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512" y="1289394"/>
            <a:ext cx="8784977" cy="4794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8"/>
          <p:cNvSpPr txBox="1">
            <a:spLocks noGrp="1"/>
          </p:cNvSpPr>
          <p:nvPr>
            <p:ph type="title"/>
          </p:nvPr>
        </p:nvSpPr>
        <p:spPr>
          <a:xfrm>
            <a:off x="510987" y="281282"/>
            <a:ext cx="87738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Budget value is to be validated against Mid Term  Plan targets</a:t>
            </a:r>
            <a:endParaRPr/>
          </a:p>
        </p:txBody>
      </p:sp>
      <p:sp>
        <p:nvSpPr>
          <p:cNvPr id="436" name="Google Shape;436;p48"/>
          <p:cNvSpPr txBox="1">
            <a:spLocks noGrp="1"/>
          </p:cNvSpPr>
          <p:nvPr>
            <p:ph type="body" idx="1"/>
          </p:nvPr>
        </p:nvSpPr>
        <p:spPr>
          <a:xfrm>
            <a:off x="560375" y="1210225"/>
            <a:ext cx="8785200" cy="50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Cost level challenging is to be done on activities, their priority and results of the risk analysis to assure equipment desired reliability</a:t>
            </a:r>
            <a:endParaRPr/>
          </a:p>
          <a:p>
            <a:pPr marL="270000" lvl="0" indent="-143000" algn="l" rtl="0">
              <a:spcBef>
                <a:spcPts val="576"/>
              </a:spcBef>
              <a:spcAft>
                <a:spcPts val="0"/>
              </a:spcAft>
              <a:buSzPts val="2000"/>
              <a:buNone/>
            </a:pPr>
            <a:endParaRPr sz="2000"/>
          </a:p>
          <a:p>
            <a:pPr marL="0" lvl="0" indent="0" algn="l" rtl="0">
              <a:spcBef>
                <a:spcPts val="576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Targets to be considered</a:t>
            </a:r>
            <a:endParaRPr sz="2000"/>
          </a:p>
          <a:p>
            <a:pPr marL="270000" lvl="0" indent="-270000" algn="l" rtl="0">
              <a:spcBef>
                <a:spcPts val="576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Group level indicators </a:t>
            </a:r>
            <a:endParaRPr/>
          </a:p>
          <a:p>
            <a:pPr marL="536400" lvl="1" indent="-266400" algn="l" rtl="0">
              <a:spcBef>
                <a:spcPts val="24"/>
              </a:spcBef>
              <a:spcAft>
                <a:spcPts val="0"/>
              </a:spcAft>
              <a:buSzPts val="1080"/>
              <a:buChar char="•"/>
            </a:pPr>
            <a:r>
              <a:rPr lang="en-US" sz="1800"/>
              <a:t>EBIDTA</a:t>
            </a:r>
            <a:endParaRPr/>
          </a:p>
          <a:p>
            <a:pPr marL="536400" lvl="1" indent="-266400" algn="l" rtl="0">
              <a:spcBef>
                <a:spcPts val="24"/>
              </a:spcBef>
              <a:spcAft>
                <a:spcPts val="0"/>
              </a:spcAft>
              <a:buSzPts val="1080"/>
              <a:buChar char="•"/>
            </a:pPr>
            <a:r>
              <a:rPr lang="en-US" sz="1800"/>
              <a:t>ROIC</a:t>
            </a:r>
            <a:endParaRPr/>
          </a:p>
          <a:p>
            <a:pPr marL="270000" lvl="0" indent="-270000" algn="l" rtl="0">
              <a:spcBef>
                <a:spcPts val="576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Maintenance reference </a:t>
            </a:r>
            <a:br>
              <a:rPr lang="en-US" sz="2000"/>
            </a:br>
            <a:r>
              <a:rPr lang="en-US" sz="2000"/>
              <a:t>value</a:t>
            </a:r>
            <a:endParaRPr sz="2000"/>
          </a:p>
          <a:p>
            <a:pPr marL="536400" lvl="1" indent="-197820" algn="l" rtl="0">
              <a:spcBef>
                <a:spcPts val="24"/>
              </a:spcBef>
              <a:spcAft>
                <a:spcPts val="0"/>
              </a:spcAft>
              <a:buSzPts val="1080"/>
              <a:buNone/>
            </a:pPr>
            <a:endParaRPr sz="1800"/>
          </a:p>
        </p:txBody>
      </p:sp>
      <p:pic>
        <p:nvPicPr>
          <p:cNvPr id="437" name="Google Shape;437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605" y="2060848"/>
            <a:ext cx="5654898" cy="3806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9"/>
          <p:cNvSpPr txBox="1">
            <a:spLocks noGrp="1"/>
          </p:cNvSpPr>
          <p:nvPr>
            <p:ph type="body" idx="1"/>
          </p:nvPr>
        </p:nvSpPr>
        <p:spPr>
          <a:xfrm>
            <a:off x="560375" y="1341950"/>
            <a:ext cx="8785200" cy="48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70000" lvl="0" indent="-270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The list of maintenance activities is to be updated</a:t>
            </a:r>
            <a:endParaRPr/>
          </a:p>
          <a:p>
            <a:pPr marL="536400" lvl="1" indent="-266400" algn="l" rtl="0">
              <a:spcBef>
                <a:spcPts val="24"/>
              </a:spcBef>
              <a:spcAft>
                <a:spcPts val="0"/>
              </a:spcAft>
              <a:buSzPts val="1320"/>
              <a:buChar char="•"/>
            </a:pPr>
            <a:r>
              <a:rPr lang="en-US"/>
              <a:t>current costs for activities performed </a:t>
            </a:r>
            <a:endParaRPr/>
          </a:p>
          <a:p>
            <a:pPr marL="536400" lvl="1" indent="-266400" algn="l" rtl="0">
              <a:spcBef>
                <a:spcPts val="24"/>
              </a:spcBef>
              <a:spcAft>
                <a:spcPts val="0"/>
              </a:spcAft>
              <a:buSzPts val="1320"/>
              <a:buChar char="•"/>
            </a:pPr>
            <a:r>
              <a:rPr lang="en-US"/>
              <a:t>additional activities performed out of the initial budget</a:t>
            </a:r>
            <a:endParaRPr/>
          </a:p>
          <a:p>
            <a:pPr marL="536400" lvl="1" indent="-266400" algn="l" rtl="0">
              <a:spcBef>
                <a:spcPts val="24"/>
              </a:spcBef>
              <a:spcAft>
                <a:spcPts val="0"/>
              </a:spcAft>
              <a:buSzPts val="1320"/>
              <a:buChar char="•"/>
            </a:pPr>
            <a:r>
              <a:rPr lang="en-US"/>
              <a:t>rescheduled activities from the prior months</a:t>
            </a:r>
            <a:endParaRPr/>
          </a:p>
          <a:p>
            <a:pPr marL="536400" lvl="1" indent="-266400" algn="l" rtl="0">
              <a:spcBef>
                <a:spcPts val="24"/>
              </a:spcBef>
              <a:spcAft>
                <a:spcPts val="0"/>
              </a:spcAft>
              <a:buSzPts val="1320"/>
              <a:buChar char="•"/>
            </a:pPr>
            <a:r>
              <a:rPr lang="en-US"/>
              <a:t>cancelled activities from prior month and from further planned list</a:t>
            </a:r>
            <a:endParaRPr/>
          </a:p>
          <a:p>
            <a:pPr marL="536400" lvl="1" indent="-266400" algn="l" rtl="0">
              <a:spcBef>
                <a:spcPts val="24"/>
              </a:spcBef>
              <a:spcAft>
                <a:spcPts val="0"/>
              </a:spcAft>
              <a:buSzPts val="1320"/>
              <a:buChar char="•"/>
            </a:pPr>
            <a:r>
              <a:rPr lang="en-US"/>
              <a:t>additional activities to be performed in the future months</a:t>
            </a:r>
            <a:endParaRPr/>
          </a:p>
          <a:p>
            <a:pPr marL="270000" lvl="0" indent="-117599" algn="l" rtl="0">
              <a:spcBef>
                <a:spcPts val="576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lvl="0" indent="0" algn="l" rtl="0">
              <a:spcBef>
                <a:spcPts val="576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443" name="Google Shape;443;p49"/>
          <p:cNvSpPr txBox="1">
            <a:spLocks noGrp="1"/>
          </p:cNvSpPr>
          <p:nvPr>
            <p:ph type="title"/>
          </p:nvPr>
        </p:nvSpPr>
        <p:spPr>
          <a:xfrm>
            <a:off x="560387" y="333457"/>
            <a:ext cx="87738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Forecasting is a live budgeting</a:t>
            </a:r>
            <a:endParaRPr/>
          </a:p>
        </p:txBody>
      </p:sp>
      <p:pic>
        <p:nvPicPr>
          <p:cNvPr id="444" name="Google Shape;444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621" y="3284984"/>
            <a:ext cx="9289288" cy="2911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0"/>
          <p:cNvSpPr txBox="1">
            <a:spLocks noGrp="1"/>
          </p:cNvSpPr>
          <p:nvPr>
            <p:ph type="body" idx="1"/>
          </p:nvPr>
        </p:nvSpPr>
        <p:spPr>
          <a:xfrm>
            <a:off x="560387" y="1124744"/>
            <a:ext cx="8785200" cy="51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70000" lvl="0" indent="-270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When we involve procurement?</a:t>
            </a:r>
            <a:endParaRPr/>
          </a:p>
          <a:p>
            <a:pPr marL="536400" lvl="1" indent="-266400" algn="l" rtl="0">
              <a:spcBef>
                <a:spcPts val="24"/>
              </a:spcBef>
              <a:spcAft>
                <a:spcPts val="0"/>
              </a:spcAft>
              <a:buSzPts val="1320"/>
              <a:buChar char="•"/>
            </a:pPr>
            <a:r>
              <a:rPr lang="en-US"/>
              <a:t>Potential suppliers are defined? Are they available? What about prices?</a:t>
            </a:r>
            <a:endParaRPr/>
          </a:p>
          <a:p>
            <a:pPr marL="536400" lvl="1" indent="-266400" algn="l" rtl="0">
              <a:spcBef>
                <a:spcPts val="24"/>
              </a:spcBef>
              <a:spcAft>
                <a:spcPts val="0"/>
              </a:spcAft>
              <a:buSzPts val="1320"/>
              <a:buChar char="•"/>
            </a:pPr>
            <a:r>
              <a:rPr lang="en-US"/>
              <a:t>What spare parts will be necessary? Do you have them on stock? When do you need them? What is the lead time?</a:t>
            </a:r>
            <a:endParaRPr/>
          </a:p>
          <a:p>
            <a:pPr marL="536400" lvl="1" indent="-182580" algn="l" rtl="0">
              <a:spcBef>
                <a:spcPts val="24"/>
              </a:spcBef>
              <a:spcAft>
                <a:spcPts val="0"/>
              </a:spcAft>
              <a:buSzPts val="1320"/>
              <a:buNone/>
            </a:pPr>
            <a:endParaRPr/>
          </a:p>
          <a:p>
            <a:pPr marL="270000" lvl="0" indent="-117599" algn="l" rtl="0">
              <a:spcBef>
                <a:spcPts val="576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0" lvl="0" indent="0" algn="l" rtl="0">
              <a:spcBef>
                <a:spcPts val="576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450" name="Google Shape;450;p50"/>
          <p:cNvSpPr txBox="1">
            <a:spLocks noGrp="1"/>
          </p:cNvSpPr>
          <p:nvPr>
            <p:ph type="title"/>
          </p:nvPr>
        </p:nvSpPr>
        <p:spPr>
          <a:xfrm>
            <a:off x="560387" y="116632"/>
            <a:ext cx="8773937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Early information about needs better prices for purchase</a:t>
            </a:r>
            <a:endParaRPr/>
          </a:p>
        </p:txBody>
      </p:sp>
      <p:grpSp>
        <p:nvGrpSpPr>
          <p:cNvPr id="451" name="Google Shape;451;p50"/>
          <p:cNvGrpSpPr/>
          <p:nvPr/>
        </p:nvGrpSpPr>
        <p:grpSpPr>
          <a:xfrm>
            <a:off x="381773" y="3255075"/>
            <a:ext cx="9289288" cy="2911510"/>
            <a:chOff x="375621" y="1700808"/>
            <a:chExt cx="9289288" cy="2911510"/>
          </a:xfrm>
        </p:grpSpPr>
        <p:pic>
          <p:nvPicPr>
            <p:cNvPr id="452" name="Google Shape;452;p5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75621" y="1700808"/>
              <a:ext cx="9289288" cy="29115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3" name="Google Shape;453;p50"/>
            <p:cNvSpPr/>
            <p:nvPr/>
          </p:nvSpPr>
          <p:spPr>
            <a:xfrm>
              <a:off x="375621" y="2924944"/>
              <a:ext cx="9258154" cy="231619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50"/>
            <p:cNvSpPr/>
            <p:nvPr/>
          </p:nvSpPr>
          <p:spPr>
            <a:xfrm>
              <a:off x="381773" y="3573016"/>
              <a:ext cx="9252002" cy="288032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50"/>
            <p:cNvSpPr/>
            <p:nvPr/>
          </p:nvSpPr>
          <p:spPr>
            <a:xfrm>
              <a:off x="7401272" y="1772816"/>
              <a:ext cx="1728192" cy="2839502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50"/>
            <p:cNvSpPr/>
            <p:nvPr/>
          </p:nvSpPr>
          <p:spPr>
            <a:xfrm>
              <a:off x="381772" y="4468302"/>
              <a:ext cx="9252003" cy="144016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1"/>
          <p:cNvSpPr txBox="1">
            <a:spLocks noGrp="1"/>
          </p:cNvSpPr>
          <p:nvPr>
            <p:ph type="body" idx="1"/>
          </p:nvPr>
        </p:nvSpPr>
        <p:spPr>
          <a:xfrm>
            <a:off x="560375" y="1185525"/>
            <a:ext cx="8785200" cy="50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70000" lvl="0" indent="-270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Yes but once it is in place year to year the process becomes easier </a:t>
            </a:r>
            <a:endParaRPr/>
          </a:p>
          <a:p>
            <a:pPr marL="270000" lvl="0" indent="-270000" algn="l" rtl="0">
              <a:spcBef>
                <a:spcPts val="576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Right decision requires accurate data</a:t>
            </a:r>
            <a:endParaRPr/>
          </a:p>
          <a:p>
            <a:pPr marL="270000" lvl="0" indent="-270000" algn="l" rtl="0">
              <a:spcBef>
                <a:spcPts val="576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Preventive maintenance programs must be accurate and well in place</a:t>
            </a:r>
            <a:endParaRPr/>
          </a:p>
          <a:p>
            <a:pPr marL="270000" lvl="0" indent="-270000" algn="l" rtl="0">
              <a:spcBef>
                <a:spcPts val="576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Maintenance planning and schedule must be up to date and efficient</a:t>
            </a:r>
            <a:endParaRPr/>
          </a:p>
          <a:p>
            <a:pPr marL="270000" lvl="0" indent="-270000" algn="l" rtl="0">
              <a:spcBef>
                <a:spcPts val="576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Accurate data recorded in work orders is essential to analyze your maintenance cost</a:t>
            </a:r>
            <a:endParaRPr/>
          </a:p>
          <a:p>
            <a:pPr marL="270000" lvl="0" indent="-270000" algn="l" rtl="0">
              <a:spcBef>
                <a:spcPts val="576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Identifying cost drivers can highlight opportunities to improve deficiencies </a:t>
            </a:r>
            <a:endParaRPr/>
          </a:p>
          <a:p>
            <a:pPr marL="270000" lvl="0" indent="-117599" algn="l" rtl="0">
              <a:spcBef>
                <a:spcPts val="576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463" name="Google Shape;463;p51"/>
          <p:cNvSpPr txBox="1">
            <a:spLocks noGrp="1"/>
          </p:cNvSpPr>
          <p:nvPr>
            <p:ph type="title"/>
          </p:nvPr>
        </p:nvSpPr>
        <p:spPr>
          <a:xfrm>
            <a:off x="560387" y="116632"/>
            <a:ext cx="8773937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Hard job and complicated?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2"/>
          <p:cNvSpPr txBox="1">
            <a:spLocks noGrp="1"/>
          </p:cNvSpPr>
          <p:nvPr>
            <p:ph type="body" idx="1"/>
          </p:nvPr>
        </p:nvSpPr>
        <p:spPr>
          <a:xfrm>
            <a:off x="560387" y="1124744"/>
            <a:ext cx="8785200" cy="51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70000" lvl="0" indent="-270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An adequate budget process leads to:</a:t>
            </a:r>
            <a:endParaRPr/>
          </a:p>
          <a:p>
            <a:pPr marL="536400" lvl="1" indent="-266400" algn="l" rtl="0">
              <a:spcBef>
                <a:spcPts val="24"/>
              </a:spcBef>
              <a:spcAft>
                <a:spcPts val="0"/>
              </a:spcAft>
              <a:buSzPts val="1320"/>
              <a:buChar char="•"/>
            </a:pPr>
            <a:r>
              <a:rPr lang="en-US"/>
              <a:t>Better planning and prioritization of the maintenance activities and expenses with high transparency</a:t>
            </a:r>
            <a:endParaRPr/>
          </a:p>
          <a:p>
            <a:pPr marL="536400" lvl="1" indent="-266400" algn="l" rtl="0">
              <a:spcBef>
                <a:spcPts val="24"/>
              </a:spcBef>
              <a:spcAft>
                <a:spcPts val="0"/>
              </a:spcAft>
              <a:buSzPts val="1320"/>
              <a:buChar char="•"/>
            </a:pPr>
            <a:r>
              <a:rPr lang="en-US"/>
              <a:t>Increase the knowledge of the plant equipment condition and potential risks</a:t>
            </a:r>
            <a:endParaRPr/>
          </a:p>
          <a:p>
            <a:pPr marL="536400" lvl="1" indent="-266400" algn="l" rtl="0">
              <a:spcBef>
                <a:spcPts val="24"/>
              </a:spcBef>
              <a:spcAft>
                <a:spcPts val="0"/>
              </a:spcAft>
              <a:buSzPts val="1320"/>
              <a:buChar char="•"/>
            </a:pPr>
            <a:r>
              <a:rPr lang="en-US"/>
              <a:t>Better understanding of the maintenance cost drivers and identify opportunities to improve the maintenance program </a:t>
            </a:r>
            <a:endParaRPr/>
          </a:p>
          <a:p>
            <a:pPr marL="536400" lvl="1" indent="-266400" algn="l" rtl="0">
              <a:spcBef>
                <a:spcPts val="24"/>
              </a:spcBef>
              <a:spcAft>
                <a:spcPts val="0"/>
              </a:spcAft>
              <a:buSzPts val="1320"/>
              <a:buChar char="•"/>
            </a:pPr>
            <a:r>
              <a:rPr lang="en-US"/>
              <a:t>Better cost control by identifying the deviations and hence right prioritization </a:t>
            </a:r>
            <a:endParaRPr/>
          </a:p>
          <a:p>
            <a:pPr marL="0" lvl="0" indent="0" algn="l" rtl="0">
              <a:spcBef>
                <a:spcPts val="576"/>
              </a:spcBef>
              <a:spcAft>
                <a:spcPts val="0"/>
              </a:spcAft>
              <a:buSzPts val="1100"/>
              <a:buFont typeface="Times"/>
              <a:buNone/>
            </a:pPr>
            <a:endParaRPr sz="1100"/>
          </a:p>
          <a:p>
            <a:pPr marL="0" lvl="0" indent="0" algn="l" rtl="0">
              <a:spcBef>
                <a:spcPts val="576"/>
              </a:spcBef>
              <a:spcAft>
                <a:spcPts val="0"/>
              </a:spcAft>
              <a:buSzPts val="2400"/>
              <a:buFont typeface="Times"/>
              <a:buNone/>
            </a:pPr>
            <a:r>
              <a:rPr lang="en-US"/>
              <a:t>The budget shouldn’t be:</a:t>
            </a:r>
            <a:endParaRPr/>
          </a:p>
          <a:p>
            <a:pPr marL="536400" lvl="1" indent="-266400" algn="l" rtl="0">
              <a:spcBef>
                <a:spcPts val="24"/>
              </a:spcBef>
              <a:spcAft>
                <a:spcPts val="0"/>
              </a:spcAft>
              <a:buSzPts val="1320"/>
              <a:buChar char="•"/>
            </a:pPr>
            <a:r>
              <a:rPr lang="en-US"/>
              <a:t>The maintenance cost of last year, proportional adjusted to the production volume of the next year, or</a:t>
            </a:r>
            <a:endParaRPr/>
          </a:p>
          <a:p>
            <a:pPr marL="536400" lvl="1" indent="-266400" algn="l" rtl="0">
              <a:spcBef>
                <a:spcPts val="24"/>
              </a:spcBef>
              <a:spcAft>
                <a:spcPts val="0"/>
              </a:spcAft>
              <a:buSzPts val="1320"/>
              <a:buChar char="•"/>
            </a:pPr>
            <a:r>
              <a:rPr lang="en-US"/>
              <a:t>The maintenance cost at last year reduced by a percentage</a:t>
            </a:r>
            <a:endParaRPr/>
          </a:p>
        </p:txBody>
      </p:sp>
      <p:sp>
        <p:nvSpPr>
          <p:cNvPr id="470" name="Google Shape;470;p52"/>
          <p:cNvSpPr txBox="1">
            <a:spLocks noGrp="1"/>
          </p:cNvSpPr>
          <p:nvPr>
            <p:ph type="title"/>
          </p:nvPr>
        </p:nvSpPr>
        <p:spPr>
          <a:xfrm>
            <a:off x="560337" y="332657"/>
            <a:ext cx="87738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Budgeting and forecasting are essential to assure company performance</a:t>
            </a:r>
            <a:endParaRPr/>
          </a:p>
        </p:txBody>
      </p:sp>
      <p:sp>
        <p:nvSpPr>
          <p:cNvPr id="471" name="Google Shape;471;p52"/>
          <p:cNvSpPr/>
          <p:nvPr/>
        </p:nvSpPr>
        <p:spPr>
          <a:xfrm>
            <a:off x="446771" y="3422370"/>
            <a:ext cx="9000900" cy="1584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514" y="3393152"/>
            <a:ext cx="3094893" cy="14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32193" y="3393152"/>
            <a:ext cx="1017606" cy="14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7"/>
          <p:cNvSpPr txBox="1">
            <a:spLocks noGrp="1"/>
          </p:cNvSpPr>
          <p:nvPr>
            <p:ph type="body" idx="1"/>
          </p:nvPr>
        </p:nvSpPr>
        <p:spPr>
          <a:xfrm>
            <a:off x="560375" y="1259625"/>
            <a:ext cx="8785200" cy="49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70000" lvl="0" indent="-270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Who wants to run out of money?!?</a:t>
            </a:r>
            <a:endParaRPr/>
          </a:p>
          <a:p>
            <a:pPr marL="270000" lvl="0" indent="-270000" algn="l" rtl="0">
              <a:spcBef>
                <a:spcPts val="576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It’s all about control!</a:t>
            </a:r>
            <a:endParaRPr/>
          </a:p>
          <a:p>
            <a:pPr marL="536400" lvl="1" indent="-266400" algn="l" rtl="0">
              <a:spcBef>
                <a:spcPts val="24"/>
              </a:spcBef>
              <a:spcAft>
                <a:spcPts val="0"/>
              </a:spcAft>
              <a:buSzPts val="1320"/>
              <a:buChar char="•"/>
            </a:pPr>
            <a:r>
              <a:rPr lang="en-US"/>
              <a:t>It will help to </a:t>
            </a:r>
            <a:r>
              <a:rPr lang="en-US" b="1"/>
              <a:t>prioritize</a:t>
            </a:r>
            <a:r>
              <a:rPr lang="en-US"/>
              <a:t> the spending, </a:t>
            </a:r>
            <a:r>
              <a:rPr lang="en-US" b="1"/>
              <a:t>grow</a:t>
            </a:r>
            <a:r>
              <a:rPr lang="en-US"/>
              <a:t> company income and avoid unpleasant surprises</a:t>
            </a:r>
            <a:endParaRPr/>
          </a:p>
        </p:txBody>
      </p:sp>
      <p:sp>
        <p:nvSpPr>
          <p:cNvPr id="167" name="Google Shape;167;p27"/>
          <p:cNvSpPr txBox="1">
            <a:spLocks noGrp="1"/>
          </p:cNvSpPr>
          <p:nvPr>
            <p:ph type="title"/>
          </p:nvPr>
        </p:nvSpPr>
        <p:spPr>
          <a:xfrm>
            <a:off x="566012" y="332657"/>
            <a:ext cx="87738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Why would we want one?</a:t>
            </a:r>
            <a:endParaRPr/>
          </a:p>
        </p:txBody>
      </p:sp>
      <p:sp>
        <p:nvSpPr>
          <p:cNvPr id="168" name="Google Shape;168;p27"/>
          <p:cNvSpPr txBox="1"/>
          <p:nvPr/>
        </p:nvSpPr>
        <p:spPr>
          <a:xfrm>
            <a:off x="6537176" y="3861048"/>
            <a:ext cx="2016224" cy="70788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Maintenance budget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369" y="1209462"/>
            <a:ext cx="7195632" cy="2926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05300" y="2060575"/>
            <a:ext cx="5283200" cy="428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4528" y="4437063"/>
            <a:ext cx="2770188" cy="6477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177" name="Google Shape;177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61287" y="1391713"/>
            <a:ext cx="1927225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8"/>
          <p:cNvSpPr txBox="1">
            <a:spLocks noGrp="1"/>
          </p:cNvSpPr>
          <p:nvPr>
            <p:ph type="title"/>
          </p:nvPr>
        </p:nvSpPr>
        <p:spPr>
          <a:xfrm>
            <a:off x="566037" y="333457"/>
            <a:ext cx="87738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A “Zero based maintenance budgeting” is requested as start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499524" y="333450"/>
            <a:ext cx="91578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300"/>
              <a:t>Maintenance budgeting is part of Lafarge Holcim business cycle</a:t>
            </a:r>
            <a:endParaRPr sz="2300"/>
          </a:p>
        </p:txBody>
      </p:sp>
      <p:pic>
        <p:nvPicPr>
          <p:cNvPr id="185" name="Google Shape;18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501" y="1286226"/>
            <a:ext cx="8482099" cy="495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9"/>
          <p:cNvSpPr/>
          <p:nvPr/>
        </p:nvSpPr>
        <p:spPr>
          <a:xfrm>
            <a:off x="6102918" y="5198342"/>
            <a:ext cx="1440300" cy="504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9"/>
          <p:cNvSpPr/>
          <p:nvPr/>
        </p:nvSpPr>
        <p:spPr>
          <a:xfrm>
            <a:off x="8195216" y="5198317"/>
            <a:ext cx="576000" cy="504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9"/>
          <p:cNvSpPr txBox="1">
            <a:spLocks noGrp="1"/>
          </p:cNvSpPr>
          <p:nvPr>
            <p:ph type="ftr" idx="11"/>
          </p:nvPr>
        </p:nvSpPr>
        <p:spPr>
          <a:xfrm>
            <a:off x="1423988" y="6632325"/>
            <a:ext cx="352901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Maintenance Budgeting and Forecasting, CM-EPT, CDA, 2014-11-12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524" y="1292575"/>
            <a:ext cx="7759201" cy="522547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0"/>
          <p:cNvSpPr txBox="1">
            <a:spLocks noGrp="1"/>
          </p:cNvSpPr>
          <p:nvPr>
            <p:ph type="title"/>
          </p:nvPr>
        </p:nvSpPr>
        <p:spPr>
          <a:xfrm>
            <a:off x="560387" y="116632"/>
            <a:ext cx="8773937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Development of a Maintenance budgeting is a complex process involving detailed information to be processed</a:t>
            </a:r>
            <a:endParaRPr/>
          </a:p>
        </p:txBody>
      </p:sp>
      <p:pic>
        <p:nvPicPr>
          <p:cNvPr id="196" name="Google Shape;196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4538" y="2711188"/>
            <a:ext cx="2160240" cy="328199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197" name="Google Shape;197;p30"/>
          <p:cNvGrpSpPr/>
          <p:nvPr/>
        </p:nvGrpSpPr>
        <p:grpSpPr>
          <a:xfrm>
            <a:off x="3214781" y="2710584"/>
            <a:ext cx="3117459" cy="3283200"/>
            <a:chOff x="3214781" y="2710584"/>
            <a:chExt cx="3117459" cy="3283200"/>
          </a:xfrm>
        </p:grpSpPr>
        <p:pic>
          <p:nvPicPr>
            <p:cNvPr id="198" name="Google Shape;198;p3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994499" y="2710584"/>
              <a:ext cx="2337741" cy="3283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99" name="Google Shape;199;p30"/>
            <p:cNvSpPr/>
            <p:nvPr/>
          </p:nvSpPr>
          <p:spPr>
            <a:xfrm>
              <a:off x="3214781" y="3476506"/>
              <a:ext cx="648000" cy="4221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dk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0" name="Google Shape;200;p30"/>
          <p:cNvGrpSpPr/>
          <p:nvPr/>
        </p:nvGrpSpPr>
        <p:grpSpPr>
          <a:xfrm>
            <a:off x="6330112" y="2705359"/>
            <a:ext cx="2470652" cy="3315906"/>
            <a:chOff x="7473280" y="2705382"/>
            <a:chExt cx="2232248" cy="3315906"/>
          </a:xfrm>
        </p:grpSpPr>
        <p:sp>
          <p:nvSpPr>
            <p:cNvPr id="201" name="Google Shape;201;p30"/>
            <p:cNvSpPr/>
            <p:nvPr/>
          </p:nvSpPr>
          <p:spPr>
            <a:xfrm>
              <a:off x="7473280" y="3542709"/>
              <a:ext cx="648072" cy="42213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dk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2" name="Google Shape;202;p3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268955" y="2705382"/>
              <a:ext cx="1436573" cy="331590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</p:pic>
      </p:grpSp>
      <p:sp>
        <p:nvSpPr>
          <p:cNvPr id="203" name="Google Shape;203;p30"/>
          <p:cNvSpPr/>
          <p:nvPr/>
        </p:nvSpPr>
        <p:spPr>
          <a:xfrm>
            <a:off x="8251283" y="3542709"/>
            <a:ext cx="145424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15A</a:t>
            </a:r>
            <a:endParaRPr sz="5400" b="1" i="0" u="none" strike="noStrike" cap="none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0"/>
          <p:cNvSpPr/>
          <p:nvPr/>
        </p:nvSpPr>
        <p:spPr>
          <a:xfrm>
            <a:off x="7010275" y="2532675"/>
            <a:ext cx="2752800" cy="3488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>
            <a:spLocks noGrp="1"/>
          </p:cNvSpPr>
          <p:nvPr>
            <p:ph type="body" idx="1"/>
          </p:nvPr>
        </p:nvSpPr>
        <p:spPr>
          <a:xfrm>
            <a:off x="560375" y="1264425"/>
            <a:ext cx="8785200" cy="4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70000" lvl="0" indent="-2700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Sales budget</a:t>
            </a:r>
            <a:endParaRPr/>
          </a:p>
          <a:p>
            <a:pPr marL="536400" lvl="1" indent="-266400" algn="l" rtl="0">
              <a:spcBef>
                <a:spcPts val="24"/>
              </a:spcBef>
              <a:spcAft>
                <a:spcPts val="0"/>
              </a:spcAft>
              <a:buSzPts val="1320"/>
              <a:buChar char="•"/>
            </a:pPr>
            <a:r>
              <a:rPr lang="en-US"/>
              <a:t>Quantities per product types</a:t>
            </a:r>
            <a:endParaRPr/>
          </a:p>
          <a:p>
            <a:pPr marL="536400" lvl="1" indent="-266400" algn="l" rtl="0">
              <a:spcBef>
                <a:spcPts val="24"/>
              </a:spcBef>
              <a:spcAft>
                <a:spcPts val="0"/>
              </a:spcAft>
              <a:buSzPts val="1320"/>
              <a:buChar char="•"/>
            </a:pPr>
            <a:r>
              <a:rPr lang="en-US"/>
              <a:t>Deliveries schedule by months</a:t>
            </a:r>
            <a:endParaRPr/>
          </a:p>
          <a:p>
            <a:pPr marL="270000" lvl="0" indent="-130299" algn="l" rtl="0">
              <a:spcBef>
                <a:spcPts val="576"/>
              </a:spcBef>
              <a:spcAft>
                <a:spcPts val="0"/>
              </a:spcAft>
              <a:buSzPts val="2200"/>
              <a:buNone/>
            </a:pPr>
            <a:endParaRPr sz="2200"/>
          </a:p>
          <a:p>
            <a:pPr marL="270000" lvl="0" indent="-270000" algn="l" rtl="0">
              <a:spcBef>
                <a:spcPts val="576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Product portfolio required</a:t>
            </a:r>
            <a:endParaRPr/>
          </a:p>
          <a:p>
            <a:pPr marL="536400" lvl="1" indent="-266400" algn="l" rtl="0">
              <a:spcBef>
                <a:spcPts val="24"/>
              </a:spcBef>
              <a:spcAft>
                <a:spcPts val="0"/>
              </a:spcAft>
              <a:buSzPts val="1320"/>
              <a:buChar char="•"/>
            </a:pPr>
            <a:r>
              <a:rPr lang="en-US"/>
              <a:t>Establishing the products recipes</a:t>
            </a:r>
            <a:endParaRPr/>
          </a:p>
          <a:p>
            <a:pPr marL="270000" lvl="0" indent="-130299" algn="l" rtl="0">
              <a:spcBef>
                <a:spcPts val="576"/>
              </a:spcBef>
              <a:spcAft>
                <a:spcPts val="0"/>
              </a:spcAft>
              <a:buSzPts val="2200"/>
              <a:buNone/>
            </a:pPr>
            <a:endParaRPr sz="2200"/>
          </a:p>
          <a:p>
            <a:pPr marL="270000" lvl="0" indent="-270000" algn="l" rtl="0">
              <a:spcBef>
                <a:spcPts val="576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Production planning with setup the</a:t>
            </a:r>
            <a:endParaRPr/>
          </a:p>
          <a:p>
            <a:pPr marL="536400" lvl="1" indent="-266400" algn="l" rtl="0">
              <a:spcBef>
                <a:spcPts val="24"/>
              </a:spcBef>
              <a:spcAft>
                <a:spcPts val="0"/>
              </a:spcAft>
              <a:buSzPts val="1320"/>
              <a:buChar char="•"/>
            </a:pPr>
            <a:r>
              <a:rPr lang="en-US"/>
              <a:t>Monthly production required</a:t>
            </a:r>
            <a:endParaRPr/>
          </a:p>
          <a:p>
            <a:pPr marL="536400" lvl="1" indent="-266400" algn="l" rtl="0">
              <a:spcBef>
                <a:spcPts val="24"/>
              </a:spcBef>
              <a:spcAft>
                <a:spcPts val="0"/>
              </a:spcAft>
              <a:buSzPts val="1320"/>
              <a:buChar char="•"/>
            </a:pPr>
            <a:r>
              <a:rPr lang="en-US"/>
              <a:t>Products recipes to be used</a:t>
            </a:r>
            <a:endParaRPr/>
          </a:p>
          <a:p>
            <a:pPr marL="536400" lvl="1" indent="-266400" algn="l" rtl="0">
              <a:spcBef>
                <a:spcPts val="24"/>
              </a:spcBef>
              <a:spcAft>
                <a:spcPts val="0"/>
              </a:spcAft>
              <a:buSzPts val="1320"/>
              <a:buChar char="•"/>
            </a:pPr>
            <a:r>
              <a:rPr lang="en-US"/>
              <a:t>Equipment to be used </a:t>
            </a:r>
            <a:br>
              <a:rPr lang="en-US"/>
            </a:br>
            <a:r>
              <a:rPr lang="en-US"/>
              <a:t>(including power generation)</a:t>
            </a:r>
            <a:endParaRPr/>
          </a:p>
          <a:p>
            <a:pPr marL="536400" lvl="1" indent="-182580" algn="l" rtl="0">
              <a:spcBef>
                <a:spcPts val="24"/>
              </a:spcBef>
              <a:spcAft>
                <a:spcPts val="0"/>
              </a:spcAft>
              <a:buSzPts val="1320"/>
              <a:buFont typeface="Times"/>
              <a:buNone/>
            </a:pPr>
            <a:endParaRPr/>
          </a:p>
          <a:p>
            <a:pPr marL="536400" lvl="1" indent="-190200" algn="l" rtl="0">
              <a:spcBef>
                <a:spcPts val="24"/>
              </a:spcBef>
              <a:spcAft>
                <a:spcPts val="0"/>
              </a:spcAft>
              <a:buSzPts val="1200"/>
              <a:buNone/>
            </a:pPr>
            <a:endParaRPr sz="2000"/>
          </a:p>
          <a:p>
            <a:pPr marL="536400" lvl="1" indent="-182580" algn="l" rtl="0">
              <a:spcBef>
                <a:spcPts val="24"/>
              </a:spcBef>
              <a:spcAft>
                <a:spcPts val="0"/>
              </a:spcAft>
              <a:buSzPts val="1320"/>
              <a:buFont typeface="Times"/>
              <a:buNone/>
            </a:pPr>
            <a:endParaRPr/>
          </a:p>
        </p:txBody>
      </p:sp>
      <p:sp>
        <p:nvSpPr>
          <p:cNvPr id="211" name="Google Shape;211;p31"/>
          <p:cNvSpPr txBox="1">
            <a:spLocks noGrp="1"/>
          </p:cNvSpPr>
          <p:nvPr>
            <p:ph type="title"/>
          </p:nvPr>
        </p:nvSpPr>
        <p:spPr>
          <a:xfrm>
            <a:off x="566012" y="297757"/>
            <a:ext cx="87738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The set company objectives are to be transposed in products and operational needs</a:t>
            </a:r>
            <a:endParaRPr/>
          </a:p>
        </p:txBody>
      </p:sp>
      <p:cxnSp>
        <p:nvCxnSpPr>
          <p:cNvPr id="212" name="Google Shape;212;p31"/>
          <p:cNvCxnSpPr/>
          <p:nvPr/>
        </p:nvCxnSpPr>
        <p:spPr>
          <a:xfrm>
            <a:off x="560512" y="2348880"/>
            <a:ext cx="460851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3" name="Google Shape;213;p31"/>
          <p:cNvSpPr/>
          <p:nvPr/>
        </p:nvSpPr>
        <p:spPr>
          <a:xfrm>
            <a:off x="2648744" y="2276872"/>
            <a:ext cx="180020" cy="21119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4" name="Google Shape;214;p31"/>
          <p:cNvCxnSpPr/>
          <p:nvPr/>
        </p:nvCxnSpPr>
        <p:spPr>
          <a:xfrm>
            <a:off x="560512" y="3546685"/>
            <a:ext cx="460851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5" name="Google Shape;215;p31"/>
          <p:cNvSpPr/>
          <p:nvPr/>
        </p:nvSpPr>
        <p:spPr>
          <a:xfrm>
            <a:off x="2648744" y="3429000"/>
            <a:ext cx="180020" cy="21119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9900" y="1264425"/>
            <a:ext cx="2675674" cy="493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>
            <a:spLocks noGrp="1"/>
          </p:cNvSpPr>
          <p:nvPr>
            <p:ph type="body" idx="4294967295"/>
          </p:nvPr>
        </p:nvSpPr>
        <p:spPr>
          <a:xfrm>
            <a:off x="560375" y="1277575"/>
            <a:ext cx="8713200" cy="49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70000" lvl="0" indent="-270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Zero based Budgeting concept will require full analysis of the needs</a:t>
            </a:r>
            <a:endParaRPr/>
          </a:p>
          <a:p>
            <a:pPr marL="270000" lvl="0" indent="-117599" algn="l" rtl="0">
              <a:spcBef>
                <a:spcPts val="576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270000" lvl="0" indent="-270000" algn="l" rtl="0">
              <a:spcBef>
                <a:spcPts val="576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Data collection from different </a:t>
            </a:r>
            <a:br>
              <a:rPr lang="en-US"/>
            </a:br>
            <a:r>
              <a:rPr lang="en-US"/>
              <a:t>sources regarding equipment </a:t>
            </a:r>
            <a:br>
              <a:rPr lang="en-US"/>
            </a:br>
            <a:r>
              <a:rPr lang="en-US"/>
              <a:t>condition, preventive and </a:t>
            </a:r>
            <a:br>
              <a:rPr lang="en-US"/>
            </a:br>
            <a:r>
              <a:rPr lang="en-US"/>
              <a:t>corrective maintenance </a:t>
            </a:r>
            <a:br>
              <a:rPr lang="en-US"/>
            </a:br>
            <a:r>
              <a:rPr lang="en-US"/>
              <a:t>needs, equipment history, </a:t>
            </a:r>
            <a:br>
              <a:rPr lang="en-US"/>
            </a:br>
            <a:r>
              <a:rPr lang="en-US"/>
              <a:t>plant development, safety and </a:t>
            </a:r>
            <a:br>
              <a:rPr lang="en-US"/>
            </a:br>
            <a:r>
              <a:rPr lang="en-US"/>
              <a:t>environmental conditions and </a:t>
            </a:r>
            <a:br>
              <a:rPr lang="en-US"/>
            </a:br>
            <a:r>
              <a:rPr lang="en-US"/>
              <a:t>needs</a:t>
            </a: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560387" y="116632"/>
            <a:ext cx="8773937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All components of maintenance program must contribute on collecting the right info to build a reliable budget</a:t>
            </a:r>
            <a:endParaRPr/>
          </a:p>
        </p:txBody>
      </p:sp>
      <p:pic>
        <p:nvPicPr>
          <p:cNvPr id="224" name="Google Shape;2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350" y="1712763"/>
            <a:ext cx="3124200" cy="44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>
            <a:spLocks noGrp="1"/>
          </p:cNvSpPr>
          <p:nvPr>
            <p:ph type="body" idx="4294967295"/>
          </p:nvPr>
        </p:nvSpPr>
        <p:spPr>
          <a:xfrm>
            <a:off x="560375" y="1210225"/>
            <a:ext cx="5472600" cy="50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All potential source of information must be considered</a:t>
            </a:r>
            <a:endParaRPr/>
          </a:p>
          <a:p>
            <a:pPr marL="536400" lvl="1" indent="-266400" algn="l" rtl="0">
              <a:spcBef>
                <a:spcPts val="24"/>
              </a:spcBef>
              <a:spcAft>
                <a:spcPts val="0"/>
              </a:spcAft>
              <a:buSzPts val="1320"/>
              <a:buChar char="•"/>
            </a:pPr>
            <a:r>
              <a:rPr lang="en-US"/>
              <a:t>PMR’s results</a:t>
            </a:r>
            <a:endParaRPr/>
          </a:p>
          <a:p>
            <a:pPr marL="536400" lvl="1" indent="-266400" algn="l" rtl="0">
              <a:spcBef>
                <a:spcPts val="24"/>
              </a:spcBef>
              <a:spcAft>
                <a:spcPts val="0"/>
              </a:spcAft>
              <a:buSzPts val="1320"/>
              <a:buChar char="•"/>
            </a:pPr>
            <a:r>
              <a:rPr lang="en-US"/>
              <a:t>Condition monitoring results</a:t>
            </a:r>
            <a:endParaRPr/>
          </a:p>
          <a:p>
            <a:pPr marL="820800" lvl="2" indent="-284400" algn="l" rtl="0">
              <a:spcBef>
                <a:spcPts val="480"/>
              </a:spcBef>
              <a:spcAft>
                <a:spcPts val="0"/>
              </a:spcAft>
              <a:buSzPts val="1200"/>
              <a:buChar char="•"/>
            </a:pPr>
            <a:r>
              <a:rPr lang="en-US"/>
              <a:t>walk by inspections</a:t>
            </a:r>
            <a:endParaRPr/>
          </a:p>
          <a:p>
            <a:pPr marL="820800" lvl="2" indent="-284400" algn="l" rtl="0">
              <a:spcBef>
                <a:spcPts val="480"/>
              </a:spcBef>
              <a:spcAft>
                <a:spcPts val="0"/>
              </a:spcAft>
              <a:buSzPts val="1200"/>
              <a:buChar char="•"/>
            </a:pPr>
            <a:r>
              <a:rPr lang="en-US"/>
              <a:t>vibration measurements, </a:t>
            </a:r>
            <a:endParaRPr/>
          </a:p>
          <a:p>
            <a:pPr marL="820800" lvl="2" indent="-284400" algn="l" rtl="0">
              <a:spcBef>
                <a:spcPts val="480"/>
              </a:spcBef>
              <a:spcAft>
                <a:spcPts val="0"/>
              </a:spcAft>
              <a:buSzPts val="1200"/>
              <a:buChar char="•"/>
            </a:pPr>
            <a:r>
              <a:rPr lang="en-US"/>
              <a:t>non-destructive testing, </a:t>
            </a:r>
            <a:endParaRPr/>
          </a:p>
          <a:p>
            <a:pPr marL="820800" lvl="2" indent="-284400" algn="l" rtl="0">
              <a:spcBef>
                <a:spcPts val="480"/>
              </a:spcBef>
              <a:spcAft>
                <a:spcPts val="0"/>
              </a:spcAft>
              <a:buSzPts val="1200"/>
              <a:buChar char="•"/>
            </a:pPr>
            <a:r>
              <a:rPr lang="en-US"/>
              <a:t>thermography measurements, </a:t>
            </a:r>
            <a:endParaRPr/>
          </a:p>
          <a:p>
            <a:pPr marL="820800" lvl="2" indent="-284400" algn="l" rtl="0">
              <a:spcBef>
                <a:spcPts val="480"/>
              </a:spcBef>
              <a:spcAft>
                <a:spcPts val="0"/>
              </a:spcAft>
              <a:buSzPts val="1200"/>
              <a:buChar char="•"/>
            </a:pPr>
            <a:r>
              <a:rPr lang="en-US"/>
              <a:t>oil analysis, </a:t>
            </a:r>
            <a:endParaRPr/>
          </a:p>
          <a:p>
            <a:pPr marL="820800" lvl="2" indent="-284400" algn="l" rtl="0">
              <a:spcBef>
                <a:spcPts val="480"/>
              </a:spcBef>
              <a:spcAft>
                <a:spcPts val="0"/>
              </a:spcAft>
              <a:buSzPts val="1200"/>
              <a:buChar char="•"/>
            </a:pPr>
            <a:r>
              <a:rPr lang="en-US"/>
              <a:t>wear measurements</a:t>
            </a:r>
            <a:endParaRPr/>
          </a:p>
          <a:p>
            <a:pPr marL="536400" lvl="1" indent="-266400" algn="l" rtl="0">
              <a:spcBef>
                <a:spcPts val="24"/>
              </a:spcBef>
              <a:spcAft>
                <a:spcPts val="0"/>
              </a:spcAft>
              <a:buSzPts val="1320"/>
              <a:buChar char="•"/>
            </a:pPr>
            <a:r>
              <a:rPr lang="en-US"/>
              <a:t>Evaluations during repairs and </a:t>
            </a:r>
            <a:br>
              <a:rPr lang="en-US"/>
            </a:br>
            <a:r>
              <a:rPr lang="en-US"/>
              <a:t>reconditioning</a:t>
            </a:r>
            <a:endParaRPr/>
          </a:p>
          <a:p>
            <a:pPr marL="536400" lvl="1" indent="-182580" algn="l" rtl="0">
              <a:spcBef>
                <a:spcPts val="24"/>
              </a:spcBef>
              <a:spcAft>
                <a:spcPts val="0"/>
              </a:spcAft>
              <a:buSzPts val="1320"/>
              <a:buNone/>
            </a:pPr>
            <a:endParaRPr/>
          </a:p>
          <a:p>
            <a:pPr marL="536400" lvl="1" indent="-182580" algn="l" rtl="0">
              <a:spcBef>
                <a:spcPts val="24"/>
              </a:spcBef>
              <a:spcAft>
                <a:spcPts val="0"/>
              </a:spcAft>
              <a:buSzPts val="1320"/>
              <a:buNone/>
            </a:pP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title"/>
          </p:nvPr>
        </p:nvSpPr>
        <p:spPr>
          <a:xfrm>
            <a:off x="560387" y="116632"/>
            <a:ext cx="8773937" cy="79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72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/>
              <a:t>As deep is the knowledge about equipment condition as accurate will maintenance needs estimation</a:t>
            </a:r>
            <a:endParaRPr/>
          </a:p>
        </p:txBody>
      </p:sp>
      <p:pic>
        <p:nvPicPr>
          <p:cNvPr id="232" name="Google Shape;232;p33" descr="D:\Users\fercruz\Desktop\New folder\P7190789.JP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033125" y="1267875"/>
            <a:ext cx="2084400" cy="25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63710" y="3861048"/>
            <a:ext cx="4332632" cy="2290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H Power Point template A4 basic">
  <a:themeElements>
    <a:clrScheme name="LH PPT">
      <a:dk1>
        <a:srgbClr val="5F5046"/>
      </a:dk1>
      <a:lt1>
        <a:srgbClr val="FFFFFF"/>
      </a:lt1>
      <a:dk2>
        <a:srgbClr val="877873"/>
      </a:dk2>
      <a:lt2>
        <a:srgbClr val="D9D9D9"/>
      </a:lt2>
      <a:accent1>
        <a:srgbClr val="AA1E2D"/>
      </a:accent1>
      <a:accent2>
        <a:srgbClr val="E6280F"/>
      </a:accent2>
      <a:accent3>
        <a:srgbClr val="00694B"/>
      </a:accent3>
      <a:accent4>
        <a:srgbClr val="00965F"/>
      </a:accent4>
      <a:accent5>
        <a:srgbClr val="006982"/>
      </a:accent5>
      <a:accent6>
        <a:srgbClr val="0096C3"/>
      </a:accent6>
      <a:hlink>
        <a:srgbClr val="5F5046"/>
      </a:hlink>
      <a:folHlink>
        <a:srgbClr val="5F50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1537</Words>
  <Application>Microsoft Office PowerPoint</Application>
  <PresentationFormat>A4 Paper (210x297 mm)</PresentationFormat>
  <Paragraphs>259</Paragraphs>
  <Slides>29</Slides>
  <Notes>29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LH Power Point template A4 basic</vt:lpstr>
      <vt:lpstr>Maintenance Budget and Forecasting</vt:lpstr>
      <vt:lpstr>What is a budget?</vt:lpstr>
      <vt:lpstr>Why would we want one?</vt:lpstr>
      <vt:lpstr>A “Zero based maintenance budgeting” is requested as start</vt:lpstr>
      <vt:lpstr>Maintenance budgeting is part of Lafarge Holcim business cycle</vt:lpstr>
      <vt:lpstr>Development of a Maintenance budgeting is a complex process involving detailed information to be processed</vt:lpstr>
      <vt:lpstr>The set company objectives are to be transposed in products and operational needs</vt:lpstr>
      <vt:lpstr>All components of maintenance program must contribute on collecting the right info to build a reliable budget</vt:lpstr>
      <vt:lpstr>As deep is the knowledge about equipment condition as accurate will maintenance needs estimation</vt:lpstr>
      <vt:lpstr>Equipment type, utilization degree planned and criticality will be input to establish preventive maintenance program</vt:lpstr>
      <vt:lpstr>Cost estimations can be done based on already existing data </vt:lpstr>
      <vt:lpstr>Outstanding maintenance activities brings in already a list of activities to be performed </vt:lpstr>
      <vt:lpstr>We can build our future by using history:  Which works were necessary?</vt:lpstr>
      <vt:lpstr>Slide 14</vt:lpstr>
      <vt:lpstr>Time is passing machine get obsolete, new techniques are developed for maintenance. We need to be prepared!</vt:lpstr>
      <vt:lpstr>Plants are evolving - Old equipment need to be replaced, new types of equipment get in. We need to be prepared!</vt:lpstr>
      <vt:lpstr>Equipment improvements are necessary and must be kept in the maintenance activities to be performed</vt:lpstr>
      <vt:lpstr>Where we are, where we would like to go!?</vt:lpstr>
      <vt:lpstr>Resources are limited – risks analysis should be included to decide the activities to be budgeted</vt:lpstr>
      <vt:lpstr>Level of details will depend on cost level and activity type</vt:lpstr>
      <vt:lpstr>The list of maintenance activity is the budget maintenance basis</vt:lpstr>
      <vt:lpstr>Activity list will contain estimations per cost elements</vt:lpstr>
      <vt:lpstr>Maintenance budget it is the consolidation of the estimated costs by each cost element</vt:lpstr>
      <vt:lpstr>Budget value is to be validated against Mid Term  Plan targets</vt:lpstr>
      <vt:lpstr>Forecasting is a live budgeting</vt:lpstr>
      <vt:lpstr>Early information about needs better prices for purchase</vt:lpstr>
      <vt:lpstr>Hard job and complicated?</vt:lpstr>
      <vt:lpstr>Budgeting and forecasting are essential to assure company performance</vt:lpstr>
      <vt:lpstr>Slide 29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Maintenance Budget and Forecasting</dc:title>
  <dc:creator>Niladri B Jagaty</dc:creator>
  <cp:lastModifiedBy>N Jagaty</cp:lastModifiedBy>
  <cp:revision>1</cp:revision>
  <dcterms:modified xsi:type="dcterms:W3CDTF">2020-04-26T15:16:59Z</dcterms:modified>
</cp:coreProperties>
</file>